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56.jpg" ContentType="image/png"/>
  <Override PartName="/ppt/media/image57.jpg" ContentType="image/png"/>
  <Override PartName="/ppt/media/image58.jpg" ContentType="image/png"/>
  <Override PartName="/ppt/media/image60.jpg" ContentType="image/png"/>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62.jpg" ContentType="image/pn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5"/>
  </p:notesMasterIdLst>
  <p:sldIdLst>
    <p:sldId id="256" r:id="rId2"/>
    <p:sldId id="341" r:id="rId3"/>
    <p:sldId id="334" r:id="rId4"/>
    <p:sldId id="336" r:id="rId5"/>
    <p:sldId id="263" r:id="rId6"/>
    <p:sldId id="264" r:id="rId7"/>
    <p:sldId id="339" r:id="rId8"/>
    <p:sldId id="268" r:id="rId9"/>
    <p:sldId id="270" r:id="rId10"/>
    <p:sldId id="274" r:id="rId11"/>
    <p:sldId id="321" r:id="rId12"/>
    <p:sldId id="301" r:id="rId13"/>
    <p:sldId id="269" r:id="rId14"/>
    <p:sldId id="298" r:id="rId15"/>
    <p:sldId id="299" r:id="rId16"/>
    <p:sldId id="261" r:id="rId17"/>
    <p:sldId id="300" r:id="rId18"/>
    <p:sldId id="302" r:id="rId19"/>
    <p:sldId id="303" r:id="rId20"/>
    <p:sldId id="272" r:id="rId21"/>
    <p:sldId id="310" r:id="rId22"/>
    <p:sldId id="304" r:id="rId23"/>
    <p:sldId id="273" r:id="rId24"/>
    <p:sldId id="278" r:id="rId25"/>
    <p:sldId id="279" r:id="rId26"/>
    <p:sldId id="277" r:id="rId27"/>
    <p:sldId id="276" r:id="rId28"/>
    <p:sldId id="267" r:id="rId29"/>
    <p:sldId id="281" r:id="rId30"/>
    <p:sldId id="282" r:id="rId31"/>
    <p:sldId id="337" r:id="rId32"/>
    <p:sldId id="343" r:id="rId33"/>
    <p:sldId id="325" r:id="rId34"/>
    <p:sldId id="338" r:id="rId35"/>
    <p:sldId id="323" r:id="rId36"/>
    <p:sldId id="275" r:id="rId37"/>
    <p:sldId id="322" r:id="rId38"/>
    <p:sldId id="284" r:id="rId39"/>
    <p:sldId id="330" r:id="rId40"/>
    <p:sldId id="287" r:id="rId41"/>
    <p:sldId id="314" r:id="rId42"/>
    <p:sldId id="342" r:id="rId43"/>
    <p:sldId id="331" r:id="rId44"/>
    <p:sldId id="292" r:id="rId45"/>
    <p:sldId id="333" r:id="rId46"/>
    <p:sldId id="318" r:id="rId47"/>
    <p:sldId id="332" r:id="rId48"/>
    <p:sldId id="311" r:id="rId49"/>
    <p:sldId id="324" r:id="rId50"/>
    <p:sldId id="265" r:id="rId51"/>
    <p:sldId id="280" r:id="rId52"/>
    <p:sldId id="296" r:id="rId53"/>
    <p:sldId id="312" r:id="rId5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Baltutis" initials="TB" lastIdx="2" clrIdx="0">
    <p:extLst>
      <p:ext uri="{19B8F6BF-5375-455C-9EA6-DF929625EA0E}">
        <p15:presenceInfo xmlns:p15="http://schemas.microsoft.com/office/powerpoint/2012/main" userId="c63fceee081c14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E253"/>
    <a:srgbClr val="777777"/>
    <a:srgbClr val="4D4D4D"/>
    <a:srgbClr val="363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6558" autoAdjust="0"/>
  </p:normalViewPr>
  <p:slideViewPr>
    <p:cSldViewPr>
      <p:cViewPr varScale="1">
        <p:scale>
          <a:sx n="84" d="100"/>
          <a:sy n="84" d="100"/>
        </p:scale>
        <p:origin x="167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647149F-33BB-4FBA-9C25-F42620310A8D}" type="datetimeFigureOut">
              <a:rPr lang="en-US" smtClean="0"/>
              <a:t>5/27/2022</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5CFB05A-A391-4E05-9642-96D64E0AD1B5}" type="slidenum">
              <a:rPr lang="en-US" smtClean="0"/>
              <a:t>‹#›</a:t>
            </a:fld>
            <a:endParaRPr lang="en-US" dirty="0"/>
          </a:p>
        </p:txBody>
      </p:sp>
    </p:spTree>
    <p:extLst>
      <p:ext uri="{BB962C8B-B14F-4D97-AF65-F5344CB8AC3E}">
        <p14:creationId xmlns:p14="http://schemas.microsoft.com/office/powerpoint/2010/main" val="192097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1</a:t>
            </a:fld>
            <a:endParaRPr lang="en-US" dirty="0"/>
          </a:p>
        </p:txBody>
      </p:sp>
    </p:spTree>
    <p:extLst>
      <p:ext uri="{BB962C8B-B14F-4D97-AF65-F5344CB8AC3E}">
        <p14:creationId xmlns:p14="http://schemas.microsoft.com/office/powerpoint/2010/main" val="2763248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Cavalcades are treks on horseback.   There is a minimum of 10 per cavalcade, so if you don’t fill the Cavalcade, you will be charged for the other slots.  It’s good to reach out to other units</a:t>
            </a:r>
            <a:r>
              <a:rPr lang="en-US" baseline="0" dirty="0"/>
              <a:t> to fill any Trek to the max.</a:t>
            </a:r>
            <a:endParaRPr lang="en-US" dirty="0"/>
          </a:p>
          <a:p>
            <a:endParaRPr lang="en-US" dirty="0"/>
          </a:p>
          <a:p>
            <a:r>
              <a:rPr lang="en-US" dirty="0"/>
              <a:t>There is a 200-pound limit for the safety of the horses that also applies to everyone on the trek, including adults.  </a:t>
            </a:r>
          </a:p>
          <a:p>
            <a:endParaRPr lang="en-US" dirty="0"/>
          </a:p>
          <a:p>
            <a:r>
              <a:rPr lang="en-US" dirty="0"/>
              <a:t>Cavalcades visit the same camps and have activities along the trail much like Treks.  At the end of their trip, riders participate in a Gymkhana which is a friendly horse-riding skills competition.</a:t>
            </a:r>
          </a:p>
        </p:txBody>
      </p:sp>
      <p:sp>
        <p:nvSpPr>
          <p:cNvPr id="4" name="Slide Number Placeholder 3"/>
          <p:cNvSpPr>
            <a:spLocks noGrp="1"/>
          </p:cNvSpPr>
          <p:nvPr>
            <p:ph type="sldNum" sz="quarter" idx="10"/>
          </p:nvPr>
        </p:nvSpPr>
        <p:spPr/>
        <p:txBody>
          <a:bodyPr/>
          <a:lstStyle/>
          <a:p>
            <a:fld id="{15CFB05A-A391-4E05-9642-96D64E0AD1B5}" type="slidenum">
              <a:rPr lang="en-US" smtClean="0"/>
              <a:t>10</a:t>
            </a:fld>
            <a:endParaRPr lang="en-US" dirty="0"/>
          </a:p>
        </p:txBody>
      </p:sp>
    </p:spTree>
    <p:extLst>
      <p:ext uri="{BB962C8B-B14F-4D97-AF65-F5344CB8AC3E}">
        <p14:creationId xmlns:p14="http://schemas.microsoft.com/office/powerpoint/2010/main" val="3101489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Philmont unique is the number of program camps that crews visit along their route.  Scouts get to have fun rock climbing, rifle shooting, blacksmithing, spar pole climbing, horse riding, gold mining, and many more such activities in the backcountry.  Philmont camps teach the history of the American West through a wide variety of interactive programs.   More modern activities include mountain biking and ATV riding.</a:t>
            </a:r>
          </a:p>
          <a:p>
            <a:endParaRPr lang="en-US" dirty="0"/>
          </a:p>
          <a:p>
            <a:r>
              <a:rPr lang="en-US" dirty="0"/>
              <a:t>Philmont has numerous itineraries to choose from so your scouts get to select the combination of trail length, activities and sights that interest them the most.</a:t>
            </a:r>
          </a:p>
        </p:txBody>
      </p:sp>
      <p:sp>
        <p:nvSpPr>
          <p:cNvPr id="4" name="Slide Number Placeholder 3"/>
          <p:cNvSpPr>
            <a:spLocks noGrp="1"/>
          </p:cNvSpPr>
          <p:nvPr>
            <p:ph type="sldNum" sz="quarter" idx="5"/>
          </p:nvPr>
        </p:nvSpPr>
        <p:spPr/>
        <p:txBody>
          <a:bodyPr/>
          <a:lstStyle/>
          <a:p>
            <a:fld id="{15CFB05A-A391-4E05-9642-96D64E0AD1B5}" type="slidenum">
              <a:rPr lang="en-US" smtClean="0"/>
              <a:t>11</a:t>
            </a:fld>
            <a:endParaRPr lang="en-US" dirty="0"/>
          </a:p>
        </p:txBody>
      </p:sp>
    </p:spTree>
    <p:extLst>
      <p:ext uri="{BB962C8B-B14F-4D97-AF65-F5344CB8AC3E}">
        <p14:creationId xmlns:p14="http://schemas.microsoft.com/office/powerpoint/2010/main" val="1012083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 contingents make up 45% of Philmont Trek crews. Some councils assign their Trek slots to a unit through an application process.  Others make up contingents of scouts from several units. Check with your local council to see how they fill their allotment. </a:t>
            </a:r>
          </a:p>
        </p:txBody>
      </p:sp>
      <p:sp>
        <p:nvSpPr>
          <p:cNvPr id="4" name="Slide Number Placeholder 3"/>
          <p:cNvSpPr>
            <a:spLocks noGrp="1"/>
          </p:cNvSpPr>
          <p:nvPr>
            <p:ph type="sldNum" sz="quarter" idx="10"/>
          </p:nvPr>
        </p:nvSpPr>
        <p:spPr/>
        <p:txBody>
          <a:bodyPr/>
          <a:lstStyle/>
          <a:p>
            <a:fld id="{15CFB05A-A391-4E05-9642-96D64E0AD1B5}" type="slidenum">
              <a:rPr lang="en-US" smtClean="0"/>
              <a:t>12</a:t>
            </a:fld>
            <a:endParaRPr lang="en-US" dirty="0"/>
          </a:p>
        </p:txBody>
      </p:sp>
    </p:spTree>
    <p:extLst>
      <p:ext uri="{BB962C8B-B14F-4D97-AF65-F5344CB8AC3E}">
        <p14:creationId xmlns:p14="http://schemas.microsoft.com/office/powerpoint/2010/main" val="114849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units can get a slot for a Trek through a lottery held by Philmont each fall.  Registration for the lottery begins in October 18 months prior</a:t>
            </a:r>
            <a:r>
              <a:rPr lang="en-US" baseline="0" dirty="0"/>
              <a:t> to the Trek.  It costs nothing to enter the lottery, but only one bid per unit is accepted.  </a:t>
            </a:r>
          </a:p>
          <a:p>
            <a:endParaRPr lang="en-US" baseline="0" dirty="0"/>
          </a:p>
          <a:p>
            <a:r>
              <a:rPr lang="en-US" baseline="0" dirty="0"/>
              <a:t>It’s important to include younger scouts in your long-range planning process because they may be the ones leading their Trek in a few years.  </a:t>
            </a:r>
          </a:p>
          <a:p>
            <a:endParaRPr lang="en-US" baseline="0" dirty="0"/>
          </a:p>
          <a:p>
            <a:r>
              <a:rPr lang="en-US" baseline="0" dirty="0"/>
              <a:t>The long lead time before you trek helps you get ready through team-building, practice backpacking trips and fundraising.</a:t>
            </a:r>
          </a:p>
          <a:p>
            <a:endParaRPr lang="en-US" baseline="0" dirty="0"/>
          </a:p>
          <a:p>
            <a:r>
              <a:rPr lang="en-US" baseline="0" dirty="0"/>
              <a:t>If you are unsuccessful getting a lottery slot, don’t give up.  Check the Philmont web site for openings that occur if a crew has to drop out for whatever reason.  These slots are available on a first-come, first served basis.  </a:t>
            </a:r>
          </a:p>
        </p:txBody>
      </p:sp>
      <p:sp>
        <p:nvSpPr>
          <p:cNvPr id="4" name="Slide Number Placeholder 3"/>
          <p:cNvSpPr>
            <a:spLocks noGrp="1"/>
          </p:cNvSpPr>
          <p:nvPr>
            <p:ph type="sldNum" sz="quarter" idx="10"/>
          </p:nvPr>
        </p:nvSpPr>
        <p:spPr/>
        <p:txBody>
          <a:bodyPr/>
          <a:lstStyle/>
          <a:p>
            <a:fld id="{15CFB05A-A391-4E05-9642-96D64E0AD1B5}" type="slidenum">
              <a:rPr lang="en-US" smtClean="0"/>
              <a:t>13</a:t>
            </a:fld>
            <a:endParaRPr lang="en-US" dirty="0"/>
          </a:p>
        </p:txBody>
      </p:sp>
    </p:spTree>
    <p:extLst>
      <p:ext uri="{BB962C8B-B14F-4D97-AF65-F5344CB8AC3E}">
        <p14:creationId xmlns:p14="http://schemas.microsoft.com/office/powerpoint/2010/main" val="2832856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troops</a:t>
            </a:r>
            <a:r>
              <a:rPr lang="en-US" baseline="0" dirty="0"/>
              <a:t> may not have backpacking equipment, because it is a big investment for a scout.  Philmont can provide you with all the crew essentials.  Philmont gear is durable, so it can be a bit heavier, but it has been proven to stand up to the rigors of the backcountry.  You can bring all your own gear or mix what you have with Philmont gear.   Philmont also can provide MSR stoves, so you do not have to cope with shipping fuel.</a:t>
            </a:r>
          </a:p>
          <a:p>
            <a:endParaRPr lang="en-US" baseline="0" dirty="0"/>
          </a:p>
          <a:p>
            <a:r>
              <a:rPr lang="en-US" baseline="0" dirty="0"/>
              <a:t>If you choose to use Philmont tents, be sure to bring your own stakes!</a:t>
            </a:r>
          </a:p>
          <a:p>
            <a:endParaRPr lang="en-US" baseline="0" dirty="0"/>
          </a:p>
          <a:p>
            <a:r>
              <a:rPr lang="en-US" baseline="0" dirty="0"/>
              <a:t>The one piece of Philmont-provided equipment that you must carry is their bear bag and rope.  Your Philmont Ranger, who accompanies you for your first days on the trail, will teach you backcountry essentials along with bear safety procedures.</a:t>
            </a: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14</a:t>
            </a:fld>
            <a:endParaRPr lang="en-US" dirty="0"/>
          </a:p>
        </p:txBody>
      </p:sp>
    </p:spTree>
    <p:extLst>
      <p:ext uri="{BB962C8B-B14F-4D97-AF65-F5344CB8AC3E}">
        <p14:creationId xmlns:p14="http://schemas.microsoft.com/office/powerpoint/2010/main" val="4035769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provides meals that give you all the calories you’ll need each day of your Trek.  Each food packet feeds two people.  </a:t>
            </a:r>
          </a:p>
          <a:p>
            <a:endParaRPr lang="en-US" dirty="0"/>
          </a:p>
          <a:p>
            <a:r>
              <a:rPr lang="en-US" dirty="0"/>
              <a:t>Cooked one-pot dinners are designed to be eaten with a bowl and spoon, so you don’t need to haul lots of eating utensils.   Commissaries along your route re-supply you with provisions.  Some commissaries have trading posts where you can purchase supplies like extra fuel or batteries.</a:t>
            </a:r>
          </a:p>
          <a:p>
            <a:endParaRPr lang="en-US" dirty="0"/>
          </a:p>
          <a:p>
            <a:r>
              <a:rPr lang="en-US" dirty="0"/>
              <a:t>Be sure to have packs large enough to accommodate all the food you’ll be carrying.  For a crew of 12, a three-day supply of food will be 54 packages.  Each package is about the size of a liter water bottle.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Staffed camps have food drops where you can swap out meal components or pick up extras.   </a:t>
            </a:r>
          </a:p>
          <a:p>
            <a:endParaRPr lang="en-US" dirty="0"/>
          </a:p>
          <a:p>
            <a:r>
              <a:rPr lang="en-US" dirty="0"/>
              <a:t>If you have special needs,  Philmont will work with you to accommodate your diet.</a:t>
            </a:r>
          </a:p>
        </p:txBody>
      </p:sp>
      <p:sp>
        <p:nvSpPr>
          <p:cNvPr id="4" name="Slide Number Placeholder 3"/>
          <p:cNvSpPr>
            <a:spLocks noGrp="1"/>
          </p:cNvSpPr>
          <p:nvPr>
            <p:ph type="sldNum" sz="quarter" idx="10"/>
          </p:nvPr>
        </p:nvSpPr>
        <p:spPr/>
        <p:txBody>
          <a:bodyPr/>
          <a:lstStyle/>
          <a:p>
            <a:fld id="{15CFB05A-A391-4E05-9642-96D64E0AD1B5}" type="slidenum">
              <a:rPr lang="en-US" smtClean="0"/>
              <a:t>15</a:t>
            </a:fld>
            <a:endParaRPr lang="en-US" dirty="0"/>
          </a:p>
        </p:txBody>
      </p:sp>
    </p:spTree>
    <p:extLst>
      <p:ext uri="{BB962C8B-B14F-4D97-AF65-F5344CB8AC3E}">
        <p14:creationId xmlns:p14="http://schemas.microsoft.com/office/powerpoint/2010/main" val="2093963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in the high country where the weather can change frequently.  Be Prepared.   Don’t bring just a poncho!   Summer weight sleeping bags may not keep you warm at night because the temperature drops fast in the mountains once the sun goes down.</a:t>
            </a:r>
          </a:p>
        </p:txBody>
      </p:sp>
      <p:sp>
        <p:nvSpPr>
          <p:cNvPr id="4" name="Slide Number Placeholder 3"/>
          <p:cNvSpPr>
            <a:spLocks noGrp="1"/>
          </p:cNvSpPr>
          <p:nvPr>
            <p:ph type="sldNum" sz="quarter" idx="10"/>
          </p:nvPr>
        </p:nvSpPr>
        <p:spPr/>
        <p:txBody>
          <a:bodyPr/>
          <a:lstStyle/>
          <a:p>
            <a:fld id="{15CFB05A-A391-4E05-9642-96D64E0AD1B5}" type="slidenum">
              <a:rPr lang="en-US" smtClean="0"/>
              <a:t>16</a:t>
            </a:fld>
            <a:endParaRPr lang="en-US" dirty="0"/>
          </a:p>
        </p:txBody>
      </p:sp>
    </p:spTree>
    <p:extLst>
      <p:ext uri="{BB962C8B-B14F-4D97-AF65-F5344CB8AC3E}">
        <p14:creationId xmlns:p14="http://schemas.microsoft.com/office/powerpoint/2010/main" val="967523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Wildlife is abundant on the ranch.  Mule deer</a:t>
            </a:r>
            <a:r>
              <a:rPr lang="en-US" baseline="0" dirty="0"/>
              <a:t> are plentiful, and so are mini-bears (chipmunks) which can be as destructive to packs and food as real bears.  Philmont has pronghorn, elk, black bears, bison, and mountain lions along with smaller animals like racoons, beaver and jackrabbits.  Golden eagles, red-tail hawks, magpies, jays, and hummingbirds can be seen on the fly.  Be aware that you also share the backcountry with snakes and spiders.</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5CFB05A-A391-4E05-9642-96D64E0AD1B5}" type="slidenum">
              <a:rPr lang="en-US" smtClean="0"/>
              <a:t>17</a:t>
            </a:fld>
            <a:endParaRPr lang="en-US" dirty="0"/>
          </a:p>
        </p:txBody>
      </p:sp>
    </p:spTree>
    <p:extLst>
      <p:ext uri="{BB962C8B-B14F-4D97-AF65-F5344CB8AC3E}">
        <p14:creationId xmlns:p14="http://schemas.microsoft.com/office/powerpoint/2010/main" val="3714115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is no substitute for getting in shape by doing backpacking trips or long hikes with your full pack on.   You don’t need mountains -  just hike! Be creative in your local area.  You can do multi-day backpacking trips at a state park and make multiple loops.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Have an extra adult willing to go so that if one drops out, you still have two-deep leadership.  You might also plan on three adults or two female and two male for a co-ed crew.</a:t>
            </a:r>
          </a:p>
          <a:p>
            <a:pPr marL="181240" indent="-181240">
              <a:buFont typeface="Arial" panose="020B0604020202020204" pitchFamily="34" charset="0"/>
              <a:buChar char="•"/>
            </a:pPr>
            <a:r>
              <a:rPr lang="en-US" dirty="0"/>
              <a:t>“A Scout is Thrifty”  Driving may be the least expensive way to travel if you have time.  Economize by camping along the way, staying at churches or military bases.  Most bases are happy to accommodate scout crews.</a:t>
            </a:r>
          </a:p>
          <a:p>
            <a:pPr marL="181240" indent="-181240">
              <a:buFont typeface="Arial" panose="020B0604020202020204" pitchFamily="34" charset="0"/>
              <a:buChar char="•"/>
            </a:pPr>
            <a:r>
              <a:rPr lang="en-US" dirty="0"/>
              <a:t>Philmont will pick up crews at the Amtrak station in Raton, NM.  The train makes long-distance travel easy and saves overnight accommodation costs along the way.  Amtrak loves Scouts!</a:t>
            </a:r>
          </a:p>
          <a:p>
            <a:pPr marL="181240" indent="-18124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18</a:t>
            </a:fld>
            <a:endParaRPr lang="en-US" dirty="0"/>
          </a:p>
        </p:txBody>
      </p:sp>
    </p:spTree>
    <p:extLst>
      <p:ext uri="{BB962C8B-B14F-4D97-AF65-F5344CB8AC3E}">
        <p14:creationId xmlns:p14="http://schemas.microsoft.com/office/powerpoint/2010/main" val="1774749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say that you could go on a long backpacking trip to lots of area.  What you’ll miss out on is the camaraderie of fellow Scouts on the trail, the carefully planned routes and beautiful scenery Philmont provides and the activities that you will get to do on your Trek</a:t>
            </a:r>
          </a:p>
          <a:p>
            <a:endParaRPr lang="en-US" dirty="0"/>
          </a:p>
          <a:p>
            <a:r>
              <a:rPr lang="en-US" dirty="0"/>
              <a:t>People, places and</a:t>
            </a:r>
            <a:r>
              <a:rPr lang="en-US" baseline="0" dirty="0"/>
              <a:t> program make Philmont a ‘once in a lifetime’ experience for scouts and adults.  Combined, they provide an experience like no other on earth.</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19</a:t>
            </a:fld>
            <a:endParaRPr lang="en-US" dirty="0"/>
          </a:p>
        </p:txBody>
      </p:sp>
    </p:spTree>
    <p:extLst>
      <p:ext uri="{BB962C8B-B14F-4D97-AF65-F5344CB8AC3E}">
        <p14:creationId xmlns:p14="http://schemas.microsoft.com/office/powerpoint/2010/main" val="3010161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covering a number of topics about Philmont.  Philmont is famous for Treks, but there are also Individual Opportunities that let you experience the backcountry especially if you don’t have a Troop or Crew to go with.   The Philmont Training Center provides Scout Leaders an opportunity to learn more about the Scouting program so they can better serve youth in their area.  A newer program called Family Adventure Camp gives families an opportunity to vacation at Philmont.  Philmont is also open year-round for off-season adventures.   All these programs require the help of a lot of staff, and Philmont is always looking for good people to provide program to visitors, so I’ll touch on that as well.</a:t>
            </a:r>
          </a:p>
        </p:txBody>
      </p:sp>
      <p:sp>
        <p:nvSpPr>
          <p:cNvPr id="4" name="Slide Number Placeholder 3"/>
          <p:cNvSpPr>
            <a:spLocks noGrp="1"/>
          </p:cNvSpPr>
          <p:nvPr>
            <p:ph type="sldNum" sz="quarter" idx="5"/>
          </p:nvPr>
        </p:nvSpPr>
        <p:spPr/>
        <p:txBody>
          <a:bodyPr/>
          <a:lstStyle/>
          <a:p>
            <a:fld id="{15CFB05A-A391-4E05-9642-96D64E0AD1B5}" type="slidenum">
              <a:rPr lang="en-US" smtClean="0"/>
              <a:t>2</a:t>
            </a:fld>
            <a:endParaRPr lang="en-US" dirty="0"/>
          </a:p>
        </p:txBody>
      </p:sp>
    </p:spTree>
    <p:extLst>
      <p:ext uri="{BB962C8B-B14F-4D97-AF65-F5344CB8AC3E}">
        <p14:creationId xmlns:p14="http://schemas.microsoft.com/office/powerpoint/2010/main" val="2382394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costs associated with a Philmont trek, but don’t let</a:t>
            </a:r>
            <a:r>
              <a:rPr lang="en-US" baseline="0" dirty="0"/>
              <a:t> lack of funds stand in the way of a youth attending Philmont.  You’ll have over a year to do fundraising to support your trip.  Backpacking gear makes great birthday and holiday presents.  </a:t>
            </a:r>
          </a:p>
          <a:p>
            <a:endParaRPr lang="en-US" baseline="0" dirty="0"/>
          </a:p>
          <a:p>
            <a:r>
              <a:rPr lang="en-US" baseline="0" dirty="0"/>
              <a:t>Scholarships may be available through your council, Philmont, or by appealing to local donors.</a:t>
            </a:r>
          </a:p>
          <a:p>
            <a:endParaRPr lang="en-US" baseline="0" dirty="0"/>
          </a:p>
          <a:p>
            <a:r>
              <a:rPr lang="en-US" baseline="0" dirty="0"/>
              <a:t>Scholarships are also available if you need help in going to Philmont Training Center.</a:t>
            </a: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20</a:t>
            </a:fld>
            <a:endParaRPr lang="en-US" dirty="0"/>
          </a:p>
        </p:txBody>
      </p:sp>
    </p:spTree>
    <p:extLst>
      <p:ext uri="{BB962C8B-B14F-4D97-AF65-F5344CB8AC3E}">
        <p14:creationId xmlns:p14="http://schemas.microsoft.com/office/powerpoint/2010/main" val="2852430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offers great programs called Individual Opportunities for scouts to experience Philmont if they do not have a chance to go on a Trek with a unit.  Several Individual Opportunities combine a week of work with a week of trekking.  This results in a substantially reduced cost.  Although you have to arrange transportation for a scout to and from Philmont, the ranch can assist with travel from airports in Denver, Colorado Springs, and Albuquerque or the Raton, NM Amtrak Station.</a:t>
            </a:r>
          </a:p>
          <a:p>
            <a:endParaRPr lang="en-US" dirty="0"/>
          </a:p>
          <a:p>
            <a:r>
              <a:rPr lang="en-US" dirty="0"/>
              <a:t>NEW – Parents or guardians may stay at Family Adventure Camp while their scout is on an Individual Trek.  You might even be able to volunteer to help out at Philmont during your stay.</a:t>
            </a:r>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21</a:t>
            </a:fld>
            <a:endParaRPr lang="en-US" dirty="0"/>
          </a:p>
        </p:txBody>
      </p:sp>
    </p:spTree>
    <p:extLst>
      <p:ext uri="{BB962C8B-B14F-4D97-AF65-F5344CB8AC3E}">
        <p14:creationId xmlns:p14="http://schemas.microsoft.com/office/powerpoint/2010/main" val="4167600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STEM</a:t>
            </a:r>
            <a:r>
              <a:rPr lang="en-US" baseline="0" dirty="0"/>
              <a:t> is an important Scouting program for Scouts.  At Philmont, they learn applied science and math on the trail.  Besides the obvious biology and forestry, STEM treks cover mathematics, chemistry, physics, engineering, astronomy, geology and other sciences.  </a:t>
            </a: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22</a:t>
            </a:fld>
            <a:endParaRPr lang="en-US" dirty="0"/>
          </a:p>
        </p:txBody>
      </p:sp>
    </p:spTree>
    <p:extLst>
      <p:ext uri="{BB962C8B-B14F-4D97-AF65-F5344CB8AC3E}">
        <p14:creationId xmlns:p14="http://schemas.microsoft.com/office/powerpoint/2010/main" val="3473359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Rayado crews roam the entire backcountry and visit places that normal treks do no get to visit.   A Rayado Trek really builds self-sufficiency and teaches skills so that attendees can lead other high adventure outings.</a:t>
            </a:r>
          </a:p>
        </p:txBody>
      </p:sp>
      <p:sp>
        <p:nvSpPr>
          <p:cNvPr id="4" name="Slide Number Placeholder 3"/>
          <p:cNvSpPr>
            <a:spLocks noGrp="1"/>
          </p:cNvSpPr>
          <p:nvPr>
            <p:ph type="sldNum" sz="quarter" idx="10"/>
          </p:nvPr>
        </p:nvSpPr>
        <p:spPr/>
        <p:txBody>
          <a:bodyPr/>
          <a:lstStyle/>
          <a:p>
            <a:fld id="{15CFB05A-A391-4E05-9642-96D64E0AD1B5}" type="slidenum">
              <a:rPr lang="en-US" smtClean="0"/>
              <a:t>23</a:t>
            </a:fld>
            <a:endParaRPr lang="en-US" dirty="0"/>
          </a:p>
        </p:txBody>
      </p:sp>
    </p:spTree>
    <p:extLst>
      <p:ext uri="{BB962C8B-B14F-4D97-AF65-F5344CB8AC3E}">
        <p14:creationId xmlns:p14="http://schemas.microsoft.com/office/powerpoint/2010/main" val="139306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Trail Crews help maintain the Philmont Backcountry.  After your work week is done, you get to plan your own 7-day trek.  Because you work for part of your experience, the cost is reduced compared to an equivalent trek.</a:t>
            </a:r>
          </a:p>
        </p:txBody>
      </p:sp>
      <p:sp>
        <p:nvSpPr>
          <p:cNvPr id="4" name="Slide Number Placeholder 3"/>
          <p:cNvSpPr>
            <a:spLocks noGrp="1"/>
          </p:cNvSpPr>
          <p:nvPr>
            <p:ph type="sldNum" sz="quarter" idx="10"/>
          </p:nvPr>
        </p:nvSpPr>
        <p:spPr/>
        <p:txBody>
          <a:bodyPr/>
          <a:lstStyle/>
          <a:p>
            <a:fld id="{15CFB05A-A391-4E05-9642-96D64E0AD1B5}" type="slidenum">
              <a:rPr lang="en-US" smtClean="0"/>
              <a:t>24</a:t>
            </a:fld>
            <a:endParaRPr lang="en-US" dirty="0"/>
          </a:p>
        </p:txBody>
      </p:sp>
    </p:spTree>
    <p:extLst>
      <p:ext uri="{BB962C8B-B14F-4D97-AF65-F5344CB8AC3E}">
        <p14:creationId xmlns:p14="http://schemas.microsoft.com/office/powerpoint/2010/main" val="673224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Trail Crew, the OA Trail Crews maintain backcountry paths.   They also incorporate OA leadership and service principles into the program.  Cost is reduced because of the work you do for Philmont in building and maintaining trails.  </a:t>
            </a:r>
          </a:p>
          <a:p>
            <a:endParaRPr lang="en-US" dirty="0"/>
          </a:p>
          <a:p>
            <a:r>
              <a:rPr lang="en-US" dirty="0"/>
              <a:t>Later in your scouting career, you may get the satisfaction of hiking a trail that you built.</a:t>
            </a:r>
          </a:p>
        </p:txBody>
      </p:sp>
      <p:sp>
        <p:nvSpPr>
          <p:cNvPr id="4" name="Slide Number Placeholder 3"/>
          <p:cNvSpPr>
            <a:spLocks noGrp="1"/>
          </p:cNvSpPr>
          <p:nvPr>
            <p:ph type="sldNum" sz="quarter" idx="5"/>
          </p:nvPr>
        </p:nvSpPr>
        <p:spPr/>
        <p:txBody>
          <a:bodyPr/>
          <a:lstStyle/>
          <a:p>
            <a:fld id="{15CFB05A-A391-4E05-9642-96D64E0AD1B5}" type="slidenum">
              <a:rPr lang="en-US" smtClean="0"/>
              <a:t>25</a:t>
            </a:fld>
            <a:endParaRPr lang="en-US" dirty="0"/>
          </a:p>
        </p:txBody>
      </p:sp>
    </p:spTree>
    <p:extLst>
      <p:ext uri="{BB962C8B-B14F-4D97-AF65-F5344CB8AC3E}">
        <p14:creationId xmlns:p14="http://schemas.microsoft.com/office/powerpoint/2010/main" val="106013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interested in natural resource management should take advantage of the Roving Outdoor Conservation School, or ROCS, to learn vital skills in the backcountry.  Philmont teaches forestry, geology, fish and wildlife management, watershed management, and many more disciplines while on this extended trek.  Participants will work on conservation projects in the backcountry and so the cost of the experience is less than an equivalent trek.  </a:t>
            </a:r>
          </a:p>
        </p:txBody>
      </p:sp>
      <p:sp>
        <p:nvSpPr>
          <p:cNvPr id="4" name="Slide Number Placeholder 3"/>
          <p:cNvSpPr>
            <a:spLocks noGrp="1"/>
          </p:cNvSpPr>
          <p:nvPr>
            <p:ph type="sldNum" sz="quarter" idx="5"/>
          </p:nvPr>
        </p:nvSpPr>
        <p:spPr/>
        <p:txBody>
          <a:bodyPr/>
          <a:lstStyle/>
          <a:p>
            <a:fld id="{15CFB05A-A391-4E05-9642-96D64E0AD1B5}" type="slidenum">
              <a:rPr lang="en-US" smtClean="0"/>
              <a:t>26</a:t>
            </a:fld>
            <a:endParaRPr lang="en-US" dirty="0"/>
          </a:p>
        </p:txBody>
      </p:sp>
    </p:spTree>
    <p:extLst>
      <p:ext uri="{BB962C8B-B14F-4D97-AF65-F5344CB8AC3E}">
        <p14:creationId xmlns:p14="http://schemas.microsoft.com/office/powerpoint/2010/main" val="1171659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with equestrian care experience can put it to good use as a ranch hand.  Ranch Hands help with Philmont horses, cattle and livestock for a week.  Afterwards, they go off on their own cavalcade which is a trek on horseback.   The cost is reduced because of your work on the ranch.</a:t>
            </a:r>
          </a:p>
        </p:txBody>
      </p:sp>
      <p:sp>
        <p:nvSpPr>
          <p:cNvPr id="4" name="Slide Number Placeholder 3"/>
          <p:cNvSpPr>
            <a:spLocks noGrp="1"/>
          </p:cNvSpPr>
          <p:nvPr>
            <p:ph type="sldNum" sz="quarter" idx="10"/>
          </p:nvPr>
        </p:nvSpPr>
        <p:spPr/>
        <p:txBody>
          <a:bodyPr/>
          <a:lstStyle/>
          <a:p>
            <a:fld id="{15CFB05A-A391-4E05-9642-96D64E0AD1B5}" type="slidenum">
              <a:rPr lang="en-US" smtClean="0"/>
              <a:t>27</a:t>
            </a:fld>
            <a:endParaRPr lang="en-US" dirty="0"/>
          </a:p>
        </p:txBody>
      </p:sp>
    </p:spTree>
    <p:extLst>
      <p:ext uri="{BB962C8B-B14F-4D97-AF65-F5344CB8AC3E}">
        <p14:creationId xmlns:p14="http://schemas.microsoft.com/office/powerpoint/2010/main" val="373520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Philmont Training Center is open to all Scouters in all Programs.  Conferences are held on the grounds of the beautiful Villa Philmonte, which Waite Phillips donated to be a center of Scouter training programs.  </a:t>
            </a: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28</a:t>
            </a:fld>
            <a:endParaRPr lang="en-US" dirty="0"/>
          </a:p>
        </p:txBody>
      </p:sp>
    </p:spTree>
    <p:extLst>
      <p:ext uri="{BB962C8B-B14F-4D97-AF65-F5344CB8AC3E}">
        <p14:creationId xmlns:p14="http://schemas.microsoft.com/office/powerpoint/2010/main" val="1345172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PTC makes learning fun from national subject matter experts.  </a:t>
            </a:r>
          </a:p>
          <a:p>
            <a:endParaRPr lang="en-US" dirty="0"/>
          </a:p>
          <a:p>
            <a:r>
              <a:rPr lang="en-US" dirty="0"/>
              <a:t>You can reroll on-line at the Philmont Web site.  No special invitation is required.</a:t>
            </a:r>
          </a:p>
          <a:p>
            <a:endParaRPr lang="en-US" dirty="0"/>
          </a:p>
          <a:p>
            <a:r>
              <a:rPr lang="en-US" dirty="0"/>
              <a:t>You’ll gain a lot of information that you can take back home and use. </a:t>
            </a:r>
            <a:r>
              <a:rPr lang="en-US" baseline="0" dirty="0"/>
              <a:t>One of the best things about PTC is that you interact with Scouters from all over the country to learn best practices that you can take home to help your unit, district, council and greater scouting.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can bring your family so they can enjoy Adventure Camp activities while you are in class.  You’ll have scheduled free time to join with them for activities.</a:t>
            </a: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29</a:t>
            </a:fld>
            <a:endParaRPr lang="en-US" dirty="0"/>
          </a:p>
        </p:txBody>
      </p:sp>
    </p:spTree>
    <p:extLst>
      <p:ext uri="{BB962C8B-B14F-4D97-AF65-F5344CB8AC3E}">
        <p14:creationId xmlns:p14="http://schemas.microsoft.com/office/powerpoint/2010/main" val="4120656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Philmont area abounds with history, from ancient peoples who left their mark on the rocks, to native Jicarilla (Hee-kah-ree-yah) Apache and early Mexican settlers.  Carlos Beaubien, originally a fur trader from Quebec, obtained a very large land grand from the Mexican Government in 1841 that included the site of Philmont.  The Santa Fe trail passed right through Philmont, and wagon ruts are still etched into the landscape.  The famous frontiersman Kit Carson once made his home here.  Later, gold miners, loggers, ranchers and homesteaders came this area of New Mexico.</a:t>
            </a:r>
          </a:p>
          <a:p>
            <a:endParaRPr lang="en-US" dirty="0">
              <a:solidFill>
                <a:schemeClr val="tx1"/>
              </a:solidFill>
            </a:endParaRPr>
          </a:p>
          <a:p>
            <a:r>
              <a:rPr lang="en-US" dirty="0">
                <a:solidFill>
                  <a:schemeClr val="tx1"/>
                </a:solidFill>
              </a:rPr>
              <a:t>The nearby town of Cimarron was a real part of the Wild West. </a:t>
            </a:r>
            <a:r>
              <a:rPr lang="en-US" b="0" i="0" dirty="0">
                <a:solidFill>
                  <a:schemeClr val="tx1"/>
                </a:solidFill>
                <a:effectLst/>
                <a:latin typeface="inherit"/>
              </a:rPr>
              <a:t>The St. James Hotel (formally Lambert’s Inn), was host to such notables as Wyatt Earp, Bat Masterson, Jesse James, Black Jack Tom Ketchum, Annie Oakley, Buffalo Bill, Fredrick Remington, Governor Lew Wallace, and Zane Grey</a:t>
            </a:r>
            <a:r>
              <a:rPr lang="en-US" b="1" i="1" dirty="0">
                <a:solidFill>
                  <a:schemeClr val="tx1"/>
                </a:solidFill>
                <a:effectLst/>
                <a:latin typeface="inherit"/>
              </a:rPr>
              <a:t>.  </a:t>
            </a:r>
            <a:r>
              <a:rPr lang="en-US" dirty="0">
                <a:solidFill>
                  <a:schemeClr val="tx1"/>
                </a:solidFill>
              </a:rPr>
              <a:t>Bullet holes from gunfights can still be seen in its walls.</a:t>
            </a:r>
          </a:p>
        </p:txBody>
      </p:sp>
      <p:sp>
        <p:nvSpPr>
          <p:cNvPr id="4" name="Slide Number Placeholder 3"/>
          <p:cNvSpPr>
            <a:spLocks noGrp="1"/>
          </p:cNvSpPr>
          <p:nvPr>
            <p:ph type="sldNum" sz="quarter" idx="5"/>
          </p:nvPr>
        </p:nvSpPr>
        <p:spPr/>
        <p:txBody>
          <a:bodyPr/>
          <a:lstStyle/>
          <a:p>
            <a:fld id="{15CFB05A-A391-4E05-9642-96D64E0AD1B5}" type="slidenum">
              <a:rPr lang="en-US" smtClean="0"/>
              <a:t>3</a:t>
            </a:fld>
            <a:endParaRPr lang="en-US" dirty="0"/>
          </a:p>
        </p:txBody>
      </p:sp>
    </p:spTree>
    <p:extLst>
      <p:ext uri="{BB962C8B-B14F-4D97-AF65-F5344CB8AC3E}">
        <p14:creationId xmlns:p14="http://schemas.microsoft.com/office/powerpoint/2010/main" val="614249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PTC attendees come from all over Scouting.  Adults from Packs, Troops, Crews, Ships and Posts can find a conference that will interest them.  Commissioners and Committee members wanting to improve their local programs have a variety of opportunities.   Religious leaders can learn ways that Scouting supports their youth in their faith journey.  </a:t>
            </a:r>
          </a:p>
          <a:p>
            <a:endParaRPr lang="en-US" baseline="0" dirty="0"/>
          </a:p>
          <a:p>
            <a:r>
              <a:rPr lang="en-US" baseline="0" dirty="0"/>
              <a:t>You don’t need a special invitation to attend a conference.  Just go to the Philmont Training Center website, find something that interests you, and enroll on-line.   Bring your entire family so they can enjoy Philmont’s amenities as well.</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5CFB05A-A391-4E05-9642-96D64E0AD1B5}" type="slidenum">
              <a:rPr lang="en-US" smtClean="0"/>
              <a:t>30</a:t>
            </a:fld>
            <a:endParaRPr lang="en-US" dirty="0"/>
          </a:p>
        </p:txBody>
      </p:sp>
    </p:spTree>
    <p:extLst>
      <p:ext uri="{BB962C8B-B14F-4D97-AF65-F5344CB8AC3E}">
        <p14:creationId xmlns:p14="http://schemas.microsoft.com/office/powerpoint/2010/main" val="2339291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dozens of conference offered each summer.  Some focus on programs like Cubs, Scouts BSA and Venturing.  Others concentrate on making Scouting better through training commissioners, district personnel and council leaders.  Still others help you improve scouting skills so that you can teach and improve programs back home.</a:t>
            </a:r>
          </a:p>
        </p:txBody>
      </p:sp>
      <p:sp>
        <p:nvSpPr>
          <p:cNvPr id="4" name="Slide Number Placeholder 3"/>
          <p:cNvSpPr>
            <a:spLocks noGrp="1"/>
          </p:cNvSpPr>
          <p:nvPr>
            <p:ph type="sldNum" sz="quarter" idx="5"/>
          </p:nvPr>
        </p:nvSpPr>
        <p:spPr/>
        <p:txBody>
          <a:bodyPr/>
          <a:lstStyle/>
          <a:p>
            <a:fld id="{15CFB05A-A391-4E05-9642-96D64E0AD1B5}" type="slidenum">
              <a:rPr lang="en-US" smtClean="0"/>
              <a:t>31</a:t>
            </a:fld>
            <a:endParaRPr lang="en-US" dirty="0"/>
          </a:p>
        </p:txBody>
      </p:sp>
    </p:spTree>
    <p:extLst>
      <p:ext uri="{BB962C8B-B14F-4D97-AF65-F5344CB8AC3E}">
        <p14:creationId xmlns:p14="http://schemas.microsoft.com/office/powerpoint/2010/main" val="3429017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PTC has revived its Family Program, now called “Kids and Kin” for the spouses and children (even grandchildren) of conference attendees.  Philmont’s awesome consolers will keep them engaged through the day with age-appropriate activities such as games and crafts for youngsters, hikes and pony rides for older kids, and shooting, climbing and high ropes courses for teens.  While the kids are being looked after, spouses can enjoy museum tours, learning to paint or craft, or just relax on the Villa Philmonte grounds.  You’ll all have time together at meals and in the evening for loads of fun at campfires, open shooting ranges, crafts and other Philmont activities.</a:t>
            </a:r>
          </a:p>
          <a:p>
            <a:endParaRPr lang="en-US" dirty="0"/>
          </a:p>
          <a:p>
            <a:r>
              <a:rPr lang="en-US" dirty="0"/>
              <a:t>Loggers and Miners get to spend a night camping out with a parent to get a feel for Philmont’s beautiful backcountry. </a:t>
            </a:r>
          </a:p>
          <a:p>
            <a:endParaRPr lang="en-US" dirty="0"/>
          </a:p>
          <a:p>
            <a:r>
              <a:rPr lang="en-US" dirty="0"/>
              <a:t>Other family programs like Philmont’s “Duty to God” and Junior Ranger and Wrangler activities provide opportunities to earn recognition for completing their associated activities. </a:t>
            </a:r>
          </a:p>
        </p:txBody>
      </p:sp>
      <p:sp>
        <p:nvSpPr>
          <p:cNvPr id="4" name="Slide Number Placeholder 3"/>
          <p:cNvSpPr>
            <a:spLocks noGrp="1"/>
          </p:cNvSpPr>
          <p:nvPr>
            <p:ph type="sldNum" sz="quarter" idx="5"/>
          </p:nvPr>
        </p:nvSpPr>
        <p:spPr/>
        <p:txBody>
          <a:bodyPr/>
          <a:lstStyle/>
          <a:p>
            <a:fld id="{15CFB05A-A391-4E05-9642-96D64E0AD1B5}" type="slidenum">
              <a:rPr lang="en-US" smtClean="0"/>
              <a:t>32</a:t>
            </a:fld>
            <a:endParaRPr lang="en-US" dirty="0"/>
          </a:p>
        </p:txBody>
      </p:sp>
    </p:spTree>
    <p:extLst>
      <p:ext uri="{BB962C8B-B14F-4D97-AF65-F5344CB8AC3E}">
        <p14:creationId xmlns:p14="http://schemas.microsoft.com/office/powerpoint/2010/main" val="413257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Philmont’s Terrace Tents are spacious and have real beds and electricity. Deluxe Tents, available for an extra fee, have multiple rooms, and can accommodate a family up to 6.  Modern facilities have private rooms with toilets, sinks and showers  and are large enough for parents to clean off dusty children after a long day playing outside.   Roofed housing may also be available.</a:t>
            </a:r>
          </a:p>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33</a:t>
            </a:fld>
            <a:endParaRPr lang="en-US" dirty="0"/>
          </a:p>
        </p:txBody>
      </p:sp>
    </p:spTree>
    <p:extLst>
      <p:ext uri="{BB962C8B-B14F-4D97-AF65-F5344CB8AC3E}">
        <p14:creationId xmlns:p14="http://schemas.microsoft.com/office/powerpoint/2010/main" val="187408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your meals are provided in a cafeteria, so there is no cooking and cleaning involved.  A wide variety of food is available for even the pickiest eaters.  A vegetarian option is available for all meals, and the salad bar always provides fresh fruits and vegetables.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of the seasonal staff preparing your food may be enrolled in food service education programs back home.</a:t>
            </a:r>
          </a:p>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34</a:t>
            </a:fld>
            <a:endParaRPr lang="en-US" dirty="0"/>
          </a:p>
        </p:txBody>
      </p:sp>
    </p:spTree>
    <p:extLst>
      <p:ext uri="{BB962C8B-B14F-4D97-AF65-F5344CB8AC3E}">
        <p14:creationId xmlns:p14="http://schemas.microsoft.com/office/powerpoint/2010/main" val="35945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Training Center also offers advanced leadership experiences for both youth and adults.</a:t>
            </a:r>
          </a:p>
        </p:txBody>
      </p:sp>
      <p:sp>
        <p:nvSpPr>
          <p:cNvPr id="4" name="Slide Number Placeholder 3"/>
          <p:cNvSpPr>
            <a:spLocks noGrp="1"/>
          </p:cNvSpPr>
          <p:nvPr>
            <p:ph type="sldNum" sz="quarter" idx="5"/>
          </p:nvPr>
        </p:nvSpPr>
        <p:spPr/>
        <p:txBody>
          <a:bodyPr/>
          <a:lstStyle/>
          <a:p>
            <a:fld id="{15CFB05A-A391-4E05-9642-96D64E0AD1B5}" type="slidenum">
              <a:rPr lang="en-US" smtClean="0"/>
              <a:t>35</a:t>
            </a:fld>
            <a:endParaRPr lang="en-US" dirty="0"/>
          </a:p>
        </p:txBody>
      </p:sp>
    </p:spTree>
    <p:extLst>
      <p:ext uri="{BB962C8B-B14F-4D97-AF65-F5344CB8AC3E}">
        <p14:creationId xmlns:p14="http://schemas.microsoft.com/office/powerpoint/2010/main" val="139084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NAYLE is leadership experience, not training.  Scouts get to put into practice all the skills they learn in National Youth Leadership Training (NYLT).  Youth who are unit leaders and have completed their local NYLT are encouraged to attend this week-long program.  They can take what they learn and help with youth leadership training programs back home.</a:t>
            </a:r>
          </a:p>
          <a:p>
            <a:endParaRPr lang="en-US" dirty="0"/>
          </a:p>
          <a:p>
            <a:r>
              <a:rPr lang="en-US" dirty="0"/>
              <a:t>NAYLE is held at the Rayado Ridge Camp site which is dedicated for such an experience.  </a:t>
            </a:r>
          </a:p>
        </p:txBody>
      </p:sp>
      <p:sp>
        <p:nvSpPr>
          <p:cNvPr id="4" name="Slide Number Placeholder 3"/>
          <p:cNvSpPr>
            <a:spLocks noGrp="1"/>
          </p:cNvSpPr>
          <p:nvPr>
            <p:ph type="sldNum" sz="quarter" idx="5"/>
          </p:nvPr>
        </p:nvSpPr>
        <p:spPr/>
        <p:txBody>
          <a:bodyPr/>
          <a:lstStyle/>
          <a:p>
            <a:fld id="{15CFB05A-A391-4E05-9642-96D64E0AD1B5}" type="slidenum">
              <a:rPr lang="en-US" smtClean="0"/>
              <a:t>36</a:t>
            </a:fld>
            <a:endParaRPr lang="en-US" dirty="0"/>
          </a:p>
        </p:txBody>
      </p:sp>
    </p:spTree>
    <p:extLst>
      <p:ext uri="{BB962C8B-B14F-4D97-AF65-F5344CB8AC3E}">
        <p14:creationId xmlns:p14="http://schemas.microsoft.com/office/powerpoint/2010/main" val="1174289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Philmont Leadership Challenge is also a great Wood Badge Ticket item.  Along with fellow Wood Badge Scouters, you put the leadership skills you learned into practical use in an outdoor experiential learning environment.  Note that participants will not be with their family during the week as all activities take place away from the PTC at the Rayado Ridge site.</a:t>
            </a:r>
          </a:p>
        </p:txBody>
      </p:sp>
      <p:sp>
        <p:nvSpPr>
          <p:cNvPr id="4" name="Slide Number Placeholder 3"/>
          <p:cNvSpPr>
            <a:spLocks noGrp="1"/>
          </p:cNvSpPr>
          <p:nvPr>
            <p:ph type="sldNum" sz="quarter" idx="5"/>
          </p:nvPr>
        </p:nvSpPr>
        <p:spPr/>
        <p:txBody>
          <a:bodyPr/>
          <a:lstStyle/>
          <a:p>
            <a:fld id="{15CFB05A-A391-4E05-9642-96D64E0AD1B5}" type="slidenum">
              <a:rPr lang="en-US" smtClean="0"/>
              <a:t>37</a:t>
            </a:fld>
            <a:endParaRPr lang="en-US" dirty="0"/>
          </a:p>
        </p:txBody>
      </p:sp>
    </p:spTree>
    <p:extLst>
      <p:ext uri="{BB962C8B-B14F-4D97-AF65-F5344CB8AC3E}">
        <p14:creationId xmlns:p14="http://schemas.microsoft.com/office/powerpoint/2010/main" val="3859115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PTC, you have time for meals with your family or you can mingle with other scouters.  On Wednesday afternoon you are free to explore the surrounding area or do a family activity together.  While you are in conferences, your family will be in Adventure Camp activities.  During the evenings, there are special events like Western Night, Cobbler Night, Ice Cream Social, and Movie Night.</a:t>
            </a:r>
          </a:p>
        </p:txBody>
      </p:sp>
      <p:sp>
        <p:nvSpPr>
          <p:cNvPr id="4" name="Slide Number Placeholder 3"/>
          <p:cNvSpPr>
            <a:spLocks noGrp="1"/>
          </p:cNvSpPr>
          <p:nvPr>
            <p:ph type="sldNum" sz="quarter" idx="10"/>
          </p:nvPr>
        </p:nvSpPr>
        <p:spPr/>
        <p:txBody>
          <a:bodyPr/>
          <a:lstStyle/>
          <a:p>
            <a:fld id="{15CFB05A-A391-4E05-9642-96D64E0AD1B5}" type="slidenum">
              <a:rPr lang="en-US" smtClean="0"/>
              <a:t>38</a:t>
            </a:fld>
            <a:endParaRPr lang="en-US" dirty="0"/>
          </a:p>
        </p:txBody>
      </p:sp>
    </p:spTree>
    <p:extLst>
      <p:ext uri="{BB962C8B-B14F-4D97-AF65-F5344CB8AC3E}">
        <p14:creationId xmlns:p14="http://schemas.microsoft.com/office/powerpoint/2010/main" val="266683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Adventure Camp lets you and your family enjoy many of the activities at Philmont for a week or half-week.  It is an unsurpassed opportunity to share time together.  If you bring your family while you attend PTC, they will be participating in Adventure Camp activities.  Unaccompanied youth of PTC participants will be guided by Philmont counselors during their stay.</a:t>
            </a:r>
          </a:p>
        </p:txBody>
      </p:sp>
      <p:sp>
        <p:nvSpPr>
          <p:cNvPr id="4" name="Slide Number Placeholder 3"/>
          <p:cNvSpPr>
            <a:spLocks noGrp="1"/>
          </p:cNvSpPr>
          <p:nvPr>
            <p:ph type="sldNum" sz="quarter" idx="5"/>
          </p:nvPr>
        </p:nvSpPr>
        <p:spPr/>
        <p:txBody>
          <a:bodyPr/>
          <a:lstStyle/>
          <a:p>
            <a:fld id="{15CFB05A-A391-4E05-9642-96D64E0AD1B5}" type="slidenum">
              <a:rPr lang="en-US" smtClean="0"/>
              <a:t>39</a:t>
            </a:fld>
            <a:endParaRPr lang="en-US" dirty="0"/>
          </a:p>
        </p:txBody>
      </p:sp>
    </p:spTree>
    <p:extLst>
      <p:ext uri="{BB962C8B-B14F-4D97-AF65-F5344CB8AC3E}">
        <p14:creationId xmlns:p14="http://schemas.microsoft.com/office/powerpoint/2010/main" val="1471842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Waite Phillips was an Iowa farm boy who roved the West with his twin brother Wiatt.  After Wiatt’s death from appendicitis in 1902, Waite moved back to Iowa and later to Oklahoma to join his other brothers in business.  They became successful oil men, and his elder brother Frank founded the Phillips Petroleum Company with its trademark Phillips 66 gasoline.  </a:t>
            </a:r>
          </a:p>
          <a:p>
            <a:endParaRPr lang="en-US" dirty="0"/>
          </a:p>
          <a:p>
            <a:r>
              <a:rPr lang="en-US" dirty="0"/>
              <a:t>Waite founded his own successful oil company which he eventually sold 1925 for $25 million.  He built a mansion in Tulsa and acquired a 300,000 acre ranch in New Mexico where he had his summer home.   There, he could enjoy riding the range,  hunting and fishing in the mountains, and entertain his friends.</a:t>
            </a:r>
          </a:p>
        </p:txBody>
      </p:sp>
      <p:sp>
        <p:nvSpPr>
          <p:cNvPr id="4" name="Slide Number Placeholder 3"/>
          <p:cNvSpPr>
            <a:spLocks noGrp="1"/>
          </p:cNvSpPr>
          <p:nvPr>
            <p:ph type="sldNum" sz="quarter" idx="5"/>
          </p:nvPr>
        </p:nvSpPr>
        <p:spPr/>
        <p:txBody>
          <a:bodyPr/>
          <a:lstStyle/>
          <a:p>
            <a:fld id="{15CFB05A-A391-4E05-9642-96D64E0AD1B5}" type="slidenum">
              <a:rPr lang="en-US" smtClean="0"/>
              <a:t>4</a:t>
            </a:fld>
            <a:endParaRPr lang="en-US" dirty="0"/>
          </a:p>
        </p:txBody>
      </p:sp>
    </p:spTree>
    <p:extLst>
      <p:ext uri="{BB962C8B-B14F-4D97-AF65-F5344CB8AC3E}">
        <p14:creationId xmlns:p14="http://schemas.microsoft.com/office/powerpoint/2010/main" val="3134692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adventures for everyone in your family and for all age ranges from months-old to young adult.  Grandparents can even come out to spend a special week with their grandkids.</a:t>
            </a:r>
          </a:p>
          <a:p>
            <a:endParaRPr lang="en-US" dirty="0"/>
          </a:p>
          <a:p>
            <a:r>
              <a:rPr lang="en-US" dirty="0"/>
              <a:t>One person in each family group must be a registered Scouter.  A grandparent still active in Scouting can bring their spouse and grandchildren.  Even singles and couples in Scouting without kids can enjoy the program. </a:t>
            </a:r>
          </a:p>
          <a:p>
            <a:r>
              <a:rPr lang="en-US" dirty="0"/>
              <a:t>Check the schedule for open dates throughout the year including spring, fall and winter.</a:t>
            </a:r>
          </a:p>
        </p:txBody>
      </p:sp>
      <p:sp>
        <p:nvSpPr>
          <p:cNvPr id="4" name="Slide Number Placeholder 3"/>
          <p:cNvSpPr>
            <a:spLocks noGrp="1"/>
          </p:cNvSpPr>
          <p:nvPr>
            <p:ph type="sldNum" sz="quarter" idx="10"/>
          </p:nvPr>
        </p:nvSpPr>
        <p:spPr/>
        <p:txBody>
          <a:bodyPr/>
          <a:lstStyle/>
          <a:p>
            <a:fld id="{15CFB05A-A391-4E05-9642-96D64E0AD1B5}" type="slidenum">
              <a:rPr lang="en-US" smtClean="0"/>
              <a:t>40</a:t>
            </a:fld>
            <a:endParaRPr lang="en-US" dirty="0"/>
          </a:p>
        </p:txBody>
      </p:sp>
    </p:spTree>
    <p:extLst>
      <p:ext uri="{BB962C8B-B14F-4D97-AF65-F5344CB8AC3E}">
        <p14:creationId xmlns:p14="http://schemas.microsoft.com/office/powerpoint/2010/main" val="24615077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activities that you can do at Adventure camp.  The best part is that you get to choose what you want to do. </a:t>
            </a:r>
          </a:p>
          <a:p>
            <a:endParaRPr lang="en-US" dirty="0"/>
          </a:p>
          <a:p>
            <a:pPr marL="171450" indent="-171450">
              <a:buFont typeface="Arial" panose="020B0604020202020204" pitchFamily="34" charset="0"/>
              <a:buChar char="•"/>
            </a:pPr>
            <a:r>
              <a:rPr lang="en-US" dirty="0"/>
              <a:t>We call Philmont HOmE – Heaven on Earth- and the Welcome HOmE adventure gives you a taste of all Philmont offers. </a:t>
            </a:r>
          </a:p>
          <a:p>
            <a:pPr marL="171450" indent="-171450">
              <a:buFont typeface="Arial" panose="020B0604020202020204" pitchFamily="34" charset="0"/>
              <a:buChar char="•"/>
            </a:pPr>
            <a:r>
              <a:rPr lang="en-US" dirty="0"/>
              <a:t>You get to know the history of the Southwest and Philmont on the Philstorical Adventure.  </a:t>
            </a:r>
          </a:p>
          <a:p>
            <a:pPr marL="171450" indent="-171450">
              <a:buFont typeface="Arial" panose="020B0604020202020204" pitchFamily="34" charset="0"/>
              <a:buChar char="•"/>
            </a:pPr>
            <a:r>
              <a:rPr lang="en-US" dirty="0"/>
              <a:t>Mini-bears – those seemingly ever-present chipmunks – act like kids, and the Mini-bear Adventure is full of great activities for 5- to 10-year-olds.  </a:t>
            </a:r>
          </a:p>
          <a:p>
            <a:pPr marL="171450" indent="-171450">
              <a:buFont typeface="Arial" panose="020B0604020202020204" pitchFamily="34" charset="0"/>
              <a:buChar char="•"/>
            </a:pPr>
            <a:r>
              <a:rPr lang="en-US" dirty="0"/>
              <a:t>Parents with older children can climb, shoot, fish and camp with the Adventure Seekers.   </a:t>
            </a:r>
          </a:p>
          <a:p>
            <a:pPr marL="171450" indent="-171450">
              <a:buFont typeface="Arial" panose="020B0604020202020204" pitchFamily="34" charset="0"/>
              <a:buChar char="•"/>
            </a:pPr>
            <a:r>
              <a:rPr lang="en-US" dirty="0"/>
              <a:t>Want to explore the beautiful backcountry?  Then head off on the Happy Hiker adventures to some of the peaks and passes in the Sangre de Cristo mountains.  </a:t>
            </a:r>
          </a:p>
          <a:p>
            <a:pPr marL="171450" indent="-171450">
              <a:buFont typeface="Arial" panose="020B0604020202020204" pitchFamily="34" charset="0"/>
              <a:buChar char="•"/>
            </a:pPr>
            <a:r>
              <a:rPr lang="en-US" dirty="0"/>
              <a:t>Philmont’s streams and lakes have an abundance of wary trout, spend time trying to outsmart them fly fishing on an Angler Adventure.   Philmont supplies the guides and equipment, but you have to bring your luck.</a:t>
            </a:r>
          </a:p>
        </p:txBody>
      </p:sp>
      <p:sp>
        <p:nvSpPr>
          <p:cNvPr id="4" name="Slide Number Placeholder 3"/>
          <p:cNvSpPr>
            <a:spLocks noGrp="1"/>
          </p:cNvSpPr>
          <p:nvPr>
            <p:ph type="sldNum" sz="quarter" idx="5"/>
          </p:nvPr>
        </p:nvSpPr>
        <p:spPr/>
        <p:txBody>
          <a:bodyPr/>
          <a:lstStyle/>
          <a:p>
            <a:fld id="{15CFB05A-A391-4E05-9642-96D64E0AD1B5}" type="slidenum">
              <a:rPr lang="en-US" smtClean="0"/>
              <a:t>41</a:t>
            </a:fld>
            <a:endParaRPr lang="en-US" dirty="0"/>
          </a:p>
        </p:txBody>
      </p:sp>
    </p:spTree>
    <p:extLst>
      <p:ext uri="{BB962C8B-B14F-4D97-AF65-F5344CB8AC3E}">
        <p14:creationId xmlns:p14="http://schemas.microsoft.com/office/powerpoint/2010/main" val="2412751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enhance your adventures with some fun and exciting extras that do have an additional modest cost.  Tooth of Time Hike takes you on an all-day 5-1/4-mile hike to the top of this 9,000-foot rugged landmark.   The more genteel can enjoy tea and treats on Villa Philmonte’s front porch at Genevieve’s Tea party.  You can also experience the backcountry on horseback with Philmont’s wranglers winding you way through the scenery.</a:t>
            </a:r>
          </a:p>
        </p:txBody>
      </p:sp>
      <p:sp>
        <p:nvSpPr>
          <p:cNvPr id="4" name="Slide Number Placeholder 3"/>
          <p:cNvSpPr>
            <a:spLocks noGrp="1"/>
          </p:cNvSpPr>
          <p:nvPr>
            <p:ph type="sldNum" sz="quarter" idx="5"/>
          </p:nvPr>
        </p:nvSpPr>
        <p:spPr/>
        <p:txBody>
          <a:bodyPr/>
          <a:lstStyle/>
          <a:p>
            <a:fld id="{15CFB05A-A391-4E05-9642-96D64E0AD1B5}" type="slidenum">
              <a:rPr lang="en-US" smtClean="0"/>
              <a:t>42</a:t>
            </a:fld>
            <a:endParaRPr lang="en-US" dirty="0"/>
          </a:p>
        </p:txBody>
      </p:sp>
    </p:spTree>
    <p:extLst>
      <p:ext uri="{BB962C8B-B14F-4D97-AF65-F5344CB8AC3E}">
        <p14:creationId xmlns:p14="http://schemas.microsoft.com/office/powerpoint/2010/main" val="2427588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offers off-season as well as special opportunities to enjoy all the ranch has to offer.</a:t>
            </a:r>
          </a:p>
        </p:txBody>
      </p:sp>
      <p:sp>
        <p:nvSpPr>
          <p:cNvPr id="4" name="Slide Number Placeholder 3"/>
          <p:cNvSpPr>
            <a:spLocks noGrp="1"/>
          </p:cNvSpPr>
          <p:nvPr>
            <p:ph type="sldNum" sz="quarter" idx="5"/>
          </p:nvPr>
        </p:nvSpPr>
        <p:spPr/>
        <p:txBody>
          <a:bodyPr/>
          <a:lstStyle/>
          <a:p>
            <a:fld id="{15CFB05A-A391-4E05-9642-96D64E0AD1B5}" type="slidenum">
              <a:rPr lang="en-US" smtClean="0"/>
              <a:t>43</a:t>
            </a:fld>
            <a:endParaRPr lang="en-US" dirty="0"/>
          </a:p>
        </p:txBody>
      </p:sp>
    </p:spTree>
    <p:extLst>
      <p:ext uri="{BB962C8B-B14F-4D97-AF65-F5344CB8AC3E}">
        <p14:creationId xmlns:p14="http://schemas.microsoft.com/office/powerpoint/2010/main" val="522501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Autumn</a:t>
            </a:r>
            <a:r>
              <a:rPr lang="en-US" baseline="0" dirty="0"/>
              <a:t> adventure is a great opportunity to get out in the backcountry with fellow Scouters.  Your route is tailored by your group.   Philmont will provide you with a Ranger guide during your time.  It can provide camping equipment and meals just as for a regular trek.  All of this is for just $74 per person per day.  You can even plan for special backcountry activities like fly fishing and rock climbing.</a:t>
            </a: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44</a:t>
            </a:fld>
            <a:endParaRPr lang="en-US" dirty="0"/>
          </a:p>
        </p:txBody>
      </p:sp>
    </p:spTree>
    <p:extLst>
      <p:ext uri="{BB962C8B-B14F-4D97-AF65-F5344CB8AC3E}">
        <p14:creationId xmlns:p14="http://schemas.microsoft.com/office/powerpoint/2010/main" val="2106182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15354"/>
                </a:solidFill>
                <a:effectLst/>
                <a:latin typeface="Roboto" panose="02000000000000000000" pitchFamily="2" charset="0"/>
              </a:rPr>
              <a:t>Cold-weather camping is the ultimate test of your ability to camp and travel in the backcountry and learn to live in harmony with the environment. Training in winter camping will prepare you to safely enjoy many winter adventures and to teach others to enjoy these unique experiences.</a:t>
            </a:r>
          </a:p>
          <a:p>
            <a:pPr algn="l"/>
            <a:endParaRPr lang="en-US" b="0" i="0" dirty="0">
              <a:solidFill>
                <a:srgbClr val="515354"/>
              </a:solidFill>
              <a:effectLst/>
              <a:latin typeface="Roboto" panose="02000000000000000000" pitchFamily="2" charset="0"/>
            </a:endParaRPr>
          </a:p>
          <a:p>
            <a:pPr algn="l"/>
            <a:r>
              <a:rPr lang="en-US" b="0" i="0" dirty="0">
                <a:solidFill>
                  <a:srgbClr val="515354"/>
                </a:solidFill>
                <a:effectLst/>
                <a:latin typeface="Roboto" panose="02000000000000000000" pitchFamily="2" charset="0"/>
              </a:rPr>
              <a:t>Participants in Winter Adventure learn to camp comfortably in cold weather, and enjoy Philmont’s beauty in a way few others have. Crews snowshoe to their camp, sleep in tents or snow shelters, and participate in a variety of activities. Offerings include cross country skiing, snow shelter building, and earning either Search and Rescue or Snow Sports merit badge</a:t>
            </a:r>
          </a:p>
          <a:p>
            <a:pPr algn="l"/>
            <a:r>
              <a:rPr lang="en-US" b="0" i="0" dirty="0">
                <a:solidFill>
                  <a:srgbClr val="515354"/>
                </a:solidFill>
                <a:effectLst/>
                <a:latin typeface="Roboto" panose="02000000000000000000" pitchFamily="2" charset="0"/>
              </a:rPr>
              <a:t>.</a:t>
            </a:r>
          </a:p>
          <a:p>
            <a:pPr algn="l"/>
            <a:r>
              <a:rPr lang="en-US" b="0" i="0" dirty="0">
                <a:solidFill>
                  <a:srgbClr val="515354"/>
                </a:solidFill>
                <a:effectLst/>
                <a:latin typeface="Roboto" panose="02000000000000000000" pitchFamily="2" charset="0"/>
              </a:rPr>
              <a:t>Winter Adventure expeditions take place from late December through March.</a:t>
            </a:r>
          </a:p>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45</a:t>
            </a:fld>
            <a:endParaRPr lang="en-US" dirty="0"/>
          </a:p>
        </p:txBody>
      </p:sp>
    </p:spTree>
    <p:extLst>
      <p:ext uri="{BB962C8B-B14F-4D97-AF65-F5344CB8AC3E}">
        <p14:creationId xmlns:p14="http://schemas.microsoft.com/office/powerpoint/2010/main" val="2888557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15354"/>
                </a:solidFill>
                <a:effectLst/>
                <a:latin typeface="Roboto" panose="02000000000000000000" pitchFamily="2" charset="0"/>
              </a:rPr>
              <a:t>Since the 1940s, Philmont has been offering guided, invitational big game hunts to those actively involved in Scouting. Sportsmen are considered upon recommendation from a local council Scout Executive. If approved, Sportsmen will be able to submit an application for a lottery to hunt.</a:t>
            </a:r>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46</a:t>
            </a:fld>
            <a:endParaRPr lang="en-US" dirty="0"/>
          </a:p>
        </p:txBody>
      </p:sp>
    </p:spTree>
    <p:extLst>
      <p:ext uri="{BB962C8B-B14F-4D97-AF65-F5344CB8AC3E}">
        <p14:creationId xmlns:p14="http://schemas.microsoft.com/office/powerpoint/2010/main" val="3322633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15354"/>
                </a:solidFill>
                <a:effectLst/>
                <a:latin typeface="Roboto" panose="02000000000000000000" pitchFamily="2" charset="0"/>
              </a:rPr>
              <a:t>Philmont’s benefactor Waite Phillips was an enthusiastic and accomplished fly fisherman. He spent many days beside some of America’s most prominent citizens, fly rod in hand, fishing the small streams and lakes of “God’s Country.” You can enjoy the same quality experience at the </a:t>
            </a:r>
            <a:r>
              <a:rPr lang="en-US" b="1" i="0" dirty="0">
                <a:solidFill>
                  <a:srgbClr val="515354"/>
                </a:solidFill>
                <a:effectLst/>
                <a:latin typeface="Roboto" panose="02000000000000000000" pitchFamily="2" charset="0"/>
              </a:rPr>
              <a:t>Philmont Scout Ranch Annual Fly Fishing Invitational</a:t>
            </a:r>
            <a:r>
              <a:rPr lang="en-US" b="0" i="0" dirty="0">
                <a:solidFill>
                  <a:srgbClr val="515354"/>
                </a:solidFill>
                <a:effectLst/>
                <a:latin typeface="Roboto" panose="02000000000000000000" pitchFamily="2" charset="0"/>
              </a:rPr>
              <a:t>, held each year in September. This weekend of fellowship is open to adult Scouters who are recommended or accompanied by their local Scout Executive.  The experience is a great way for local councils to build relationships with donors.</a:t>
            </a:r>
          </a:p>
          <a:p>
            <a:endParaRPr lang="en-US" b="0" i="0" dirty="0">
              <a:solidFill>
                <a:srgbClr val="515354"/>
              </a:solidFill>
              <a:effectLst/>
              <a:latin typeface="Roboto" panose="02000000000000000000" pitchFamily="2" charset="0"/>
            </a:endParaRPr>
          </a:p>
          <a:p>
            <a:r>
              <a:rPr lang="en-US" b="0" i="0" dirty="0">
                <a:solidFill>
                  <a:srgbClr val="515354"/>
                </a:solidFill>
                <a:effectLst/>
                <a:latin typeface="Roboto" panose="02000000000000000000" pitchFamily="2" charset="0"/>
              </a:rPr>
              <a:t>Guides are provided by Philmont.</a:t>
            </a:r>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47</a:t>
            </a:fld>
            <a:endParaRPr lang="en-US" dirty="0"/>
          </a:p>
        </p:txBody>
      </p:sp>
    </p:spTree>
    <p:extLst>
      <p:ext uri="{BB962C8B-B14F-4D97-AF65-F5344CB8AC3E}">
        <p14:creationId xmlns:p14="http://schemas.microsoft.com/office/powerpoint/2010/main" val="1315796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has over 1000 job openings each summer for seasonal staff.  You do not have to be a Scout or have Scouting experience,  Three are a wide variety of positions available.  You’ll be working with extraordinary people from across the country with a wide range of backgrounds and interests.   </a:t>
            </a:r>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48</a:t>
            </a:fld>
            <a:endParaRPr lang="en-US" dirty="0"/>
          </a:p>
        </p:txBody>
      </p:sp>
    </p:spTree>
    <p:extLst>
      <p:ext uri="{BB962C8B-B14F-4D97-AF65-F5344CB8AC3E}">
        <p14:creationId xmlns:p14="http://schemas.microsoft.com/office/powerpoint/2010/main" val="13365715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an adventure to work at the worlds largest scout camp.  Both men and women are needed especially for seasonal positions each summer.  You do not have to have Scouting experience to be on staff, just a love for working with people and appreciation for the outdoors.  Philmont provides you with both food and housing for your stay.  </a:t>
            </a:r>
          </a:p>
          <a:p>
            <a:endParaRPr lang="en-US" dirty="0"/>
          </a:p>
          <a:p>
            <a:r>
              <a:rPr lang="en-US" dirty="0"/>
              <a:t>Many college programs require an internship as part of a degree program.   Because of the many types of positions available, Philmont may be able to provide students with the opportunity, plus you get paid in the process.  Students must get approvals from their college advisors if their experience is to be applied for credit.</a:t>
            </a:r>
          </a:p>
        </p:txBody>
      </p:sp>
      <p:sp>
        <p:nvSpPr>
          <p:cNvPr id="4" name="Slide Number Placeholder 3"/>
          <p:cNvSpPr>
            <a:spLocks noGrp="1"/>
          </p:cNvSpPr>
          <p:nvPr>
            <p:ph type="sldNum" sz="quarter" idx="5"/>
          </p:nvPr>
        </p:nvSpPr>
        <p:spPr/>
        <p:txBody>
          <a:bodyPr/>
          <a:lstStyle/>
          <a:p>
            <a:fld id="{15CFB05A-A391-4E05-9642-96D64E0AD1B5}" type="slidenum">
              <a:rPr lang="en-US" smtClean="0"/>
              <a:t>49</a:t>
            </a:fld>
            <a:endParaRPr lang="en-US" dirty="0"/>
          </a:p>
        </p:txBody>
      </p:sp>
    </p:spTree>
    <p:extLst>
      <p:ext uri="{BB962C8B-B14F-4D97-AF65-F5344CB8AC3E}">
        <p14:creationId xmlns:p14="http://schemas.microsoft.com/office/powerpoint/2010/main" val="335661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Troops from the newly formed Boy Scouts of America approached Mr. Phillips asking to camp on his land.  Waite learned more about Scouting and admired its principals embodied in the Scout Oath and Law. </a:t>
            </a:r>
            <a:r>
              <a:rPr lang="en-US" baseline="0" dirty="0"/>
              <a:t>His first donation of nearly 36,000 acres in 1938 was put to such good use that he donated an additional 91,000 acres in 1941.  The first camp was named Philturn for Phillips and the Scouts’ “Good Turn”.    Over his lifetime, Waite Phillips gave half his fortune to charity.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Today, </a:t>
            </a:r>
            <a:r>
              <a:rPr lang="en-US" dirty="0"/>
              <a:t>Philmont Scout Ranch is now one of the four national high adventure bases of the BSA.   It is famous for backpacking trips in the Sangre de Cristo (Blood of Christ) Mountains for scout crews.  However, Philmont offers many more Scouting opportunities than Treks which I’ll be talking about later 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5</a:t>
            </a:fld>
            <a:endParaRPr lang="en-US" dirty="0"/>
          </a:p>
        </p:txBody>
      </p:sp>
    </p:spTree>
    <p:extLst>
      <p:ext uri="{BB962C8B-B14F-4D97-AF65-F5344CB8AC3E}">
        <p14:creationId xmlns:p14="http://schemas.microsoft.com/office/powerpoint/2010/main" val="2222847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Opportunities abound for</a:t>
            </a:r>
            <a:r>
              <a:rPr lang="en-US" baseline="0" dirty="0"/>
              <a:t> both male and female young adults.  Expect to spend the first year at base camp, then get other opportunities in the backcountry.  </a:t>
            </a:r>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50</a:t>
            </a:fld>
            <a:endParaRPr lang="en-US" dirty="0"/>
          </a:p>
        </p:txBody>
      </p:sp>
    </p:spTree>
    <p:extLst>
      <p:ext uri="{BB962C8B-B14F-4D97-AF65-F5344CB8AC3E}">
        <p14:creationId xmlns:p14="http://schemas.microsoft.com/office/powerpoint/2010/main" val="5012732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positions have scheduled time off so you can get to the Philmont backcountry.  You’ll make plenty of friends who you can spend time with during your employment.</a:t>
            </a:r>
          </a:p>
        </p:txBody>
      </p:sp>
      <p:sp>
        <p:nvSpPr>
          <p:cNvPr id="4" name="Slide Number Placeholder 3"/>
          <p:cNvSpPr>
            <a:spLocks noGrp="1"/>
          </p:cNvSpPr>
          <p:nvPr>
            <p:ph type="sldNum" sz="quarter" idx="10"/>
          </p:nvPr>
        </p:nvSpPr>
        <p:spPr/>
        <p:txBody>
          <a:bodyPr/>
          <a:lstStyle/>
          <a:p>
            <a:fld id="{15CFB05A-A391-4E05-9642-96D64E0AD1B5}" type="slidenum">
              <a:rPr lang="en-US" smtClean="0"/>
              <a:t>51</a:t>
            </a:fld>
            <a:endParaRPr lang="en-US" dirty="0"/>
          </a:p>
        </p:txBody>
      </p:sp>
    </p:spTree>
    <p:extLst>
      <p:ext uri="{BB962C8B-B14F-4D97-AF65-F5344CB8AC3E}">
        <p14:creationId xmlns:p14="http://schemas.microsoft.com/office/powerpoint/2010/main" val="7965757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offers much more than Treks.  It has opportunities for individuals such as STEM programs and work/hike adventures.  Philmont Training Center provides conferences for adults wanting to improve their Scouting program back home and for youth wanting to apply leadership skills in the backcountry.  Family Adventure Camp gives you an opportunity to enjoy the offerings of Philmont like hikes and horse rides with you spouse and children.  </a:t>
            </a:r>
          </a:p>
          <a:p>
            <a:endParaRPr lang="en-US" dirty="0"/>
          </a:p>
          <a:p>
            <a:r>
              <a:rPr lang="en-US" dirty="0"/>
              <a:t>Once the summer has ended, Philmont offers backcountry adventures as well as fishing and hunting in the surrounding mountains.  </a:t>
            </a:r>
          </a:p>
          <a:p>
            <a:endParaRPr lang="en-US" dirty="0"/>
          </a:p>
          <a:p>
            <a:r>
              <a:rPr lang="en-US" dirty="0"/>
              <a:t>Topping it all is the best summer job you may ever have by being on staff to help others enjoy all these opportunities – and doing them yourself during your free time.</a:t>
            </a:r>
          </a:p>
        </p:txBody>
      </p:sp>
      <p:sp>
        <p:nvSpPr>
          <p:cNvPr id="4" name="Slide Number Placeholder 3"/>
          <p:cNvSpPr>
            <a:spLocks noGrp="1"/>
          </p:cNvSpPr>
          <p:nvPr>
            <p:ph type="sldNum" sz="quarter" idx="10"/>
          </p:nvPr>
        </p:nvSpPr>
        <p:spPr/>
        <p:txBody>
          <a:bodyPr/>
          <a:lstStyle/>
          <a:p>
            <a:fld id="{15CFB05A-A391-4E05-9642-96D64E0AD1B5}" type="slidenum">
              <a:rPr lang="en-US" smtClean="0"/>
              <a:t>52</a:t>
            </a:fld>
            <a:endParaRPr lang="en-US" dirty="0"/>
          </a:p>
        </p:txBody>
      </p:sp>
    </p:spTree>
    <p:extLst>
      <p:ext uri="{BB962C8B-B14F-4D97-AF65-F5344CB8AC3E}">
        <p14:creationId xmlns:p14="http://schemas.microsoft.com/office/powerpoint/2010/main" val="1711052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53</a:t>
            </a:fld>
            <a:endParaRPr lang="en-US" dirty="0"/>
          </a:p>
        </p:txBody>
      </p:sp>
    </p:spTree>
    <p:extLst>
      <p:ext uri="{BB962C8B-B14F-4D97-AF65-F5344CB8AC3E}">
        <p14:creationId xmlns:p14="http://schemas.microsoft.com/office/powerpoint/2010/main" val="738909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Philmont has developed several programs for Scout groups.  Principal among them are high adventure expeditions, commonly known as Treks, and Cavalcades which are essentially treks on horseback.  Scout Councils can put together contingent crews made up of scouts from several units, or individual Units can form their own crews.</a:t>
            </a:r>
          </a:p>
        </p:txBody>
      </p:sp>
      <p:sp>
        <p:nvSpPr>
          <p:cNvPr id="4" name="Slide Number Placeholder 3"/>
          <p:cNvSpPr>
            <a:spLocks noGrp="1"/>
          </p:cNvSpPr>
          <p:nvPr>
            <p:ph type="sldNum" sz="quarter" idx="10"/>
          </p:nvPr>
        </p:nvSpPr>
        <p:spPr/>
        <p:txBody>
          <a:bodyPr/>
          <a:lstStyle/>
          <a:p>
            <a:fld id="{15CFB05A-A391-4E05-9642-96D64E0AD1B5}" type="slidenum">
              <a:rPr lang="en-US" smtClean="0"/>
              <a:t>6</a:t>
            </a:fld>
            <a:endParaRPr lang="en-US" dirty="0"/>
          </a:p>
        </p:txBody>
      </p:sp>
    </p:spTree>
    <p:extLst>
      <p:ext uri="{BB962C8B-B14F-4D97-AF65-F5344CB8AC3E}">
        <p14:creationId xmlns:p14="http://schemas.microsoft.com/office/powerpoint/2010/main" val="201673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Trek crews are made up of 8 to 12 people, a majority of which must be youth.  The minimum age to go on a Trek is 14 (or 13 and having completed 8</a:t>
            </a:r>
            <a:r>
              <a:rPr lang="en-US" baseline="30000" dirty="0"/>
              <a:t>th</a:t>
            </a:r>
            <a:r>
              <a:rPr lang="en-US" dirty="0"/>
              <a:t> grade). The maximum age for Scouts BSA Troops is 18.  The age limit for youth in Venturing, Exploring and Sea Scouts is 21.  </a:t>
            </a:r>
          </a:p>
          <a:p>
            <a:r>
              <a:rPr lang="en-US" dirty="0"/>
              <a:t> </a:t>
            </a:r>
          </a:p>
          <a:p>
            <a:r>
              <a:rPr lang="en-US" dirty="0"/>
              <a:t>A youth Crew Leader is selected by participants, and he or she will be r</a:t>
            </a:r>
            <a:r>
              <a:rPr lang="en-US" b="0" i="0" dirty="0">
                <a:solidFill>
                  <a:schemeClr val="tx1"/>
                </a:solidFill>
                <a:effectLst/>
                <a:latin typeface="Roboto" panose="02000000000000000000" pitchFamily="2" charset="0"/>
              </a:rPr>
              <a:t>esponsible for organizing the crew, assigning duties, making decisions, and recognizing the capabilities of each crew member.  </a:t>
            </a:r>
            <a:endParaRPr lang="en-US" dirty="0">
              <a:solidFill>
                <a:schemeClr val="tx1"/>
              </a:solidFill>
            </a:endParaRPr>
          </a:p>
          <a:p>
            <a:endParaRPr lang="en-US" dirty="0"/>
          </a:p>
          <a:p>
            <a:r>
              <a:rPr lang="en-US" dirty="0"/>
              <a:t>A minimum of two adult advisors over 21 are on each crew.  Co-ed crews need both male and female adult advisors over 21.  </a:t>
            </a:r>
            <a:r>
              <a:rPr lang="en-US" b="0" i="0" dirty="0">
                <a:solidFill>
                  <a:schemeClr val="tx1"/>
                </a:solidFill>
                <a:effectLst/>
                <a:latin typeface="Roboto" panose="02000000000000000000" pitchFamily="2" charset="0"/>
              </a:rPr>
              <a:t>The main responsibility of the adult advisors is crew safety. They positively support the Crew Leader and let them manage the crew.</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15CFB05A-A391-4E05-9642-96D64E0AD1B5}" type="slidenum">
              <a:rPr lang="en-US" smtClean="0"/>
              <a:t>7</a:t>
            </a:fld>
            <a:endParaRPr lang="en-US" dirty="0"/>
          </a:p>
        </p:txBody>
      </p:sp>
    </p:spTree>
    <p:extLst>
      <p:ext uri="{BB962C8B-B14F-4D97-AF65-F5344CB8AC3E}">
        <p14:creationId xmlns:p14="http://schemas.microsoft.com/office/powerpoint/2010/main" val="403231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Philmont Expedition, commonly called a Trek, is often the highlight of a Scout’s experiences.   Scouts backpack with their crew through mountainous terrain on itineraries rated challenging, rugged, strenuous and super strenuous from 50 to 85 plus miles over 12 days.  Backcountry camps range from wilderness areas with no water available, so scouts learn conservation principals to staffed camps with potable water and even showers.</a:t>
            </a:r>
          </a:p>
          <a:p>
            <a:endParaRPr lang="en-US" dirty="0"/>
          </a:p>
          <a:p>
            <a:r>
              <a:rPr lang="en-US" dirty="0"/>
              <a:t>Along the way, trekkers will have great scenery and be able to participate in many activities.</a:t>
            </a:r>
          </a:p>
        </p:txBody>
      </p:sp>
      <p:sp>
        <p:nvSpPr>
          <p:cNvPr id="4" name="Slide Number Placeholder 3"/>
          <p:cNvSpPr>
            <a:spLocks noGrp="1"/>
          </p:cNvSpPr>
          <p:nvPr>
            <p:ph type="sldNum" sz="quarter" idx="10"/>
          </p:nvPr>
        </p:nvSpPr>
        <p:spPr/>
        <p:txBody>
          <a:bodyPr/>
          <a:lstStyle/>
          <a:p>
            <a:fld id="{15CFB05A-A391-4E05-9642-96D64E0AD1B5}" type="slidenum">
              <a:rPr lang="en-US" smtClean="0"/>
              <a:t>8</a:t>
            </a:fld>
            <a:endParaRPr lang="en-US" dirty="0"/>
          </a:p>
        </p:txBody>
      </p:sp>
    </p:spTree>
    <p:extLst>
      <p:ext uri="{BB962C8B-B14F-4D97-AF65-F5344CB8AC3E}">
        <p14:creationId xmlns:p14="http://schemas.microsoft.com/office/powerpoint/2010/main" val="2957401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Scouters may not have two weeks vacation for a Trek.  Short Treks</a:t>
            </a:r>
            <a:r>
              <a:rPr lang="en-US" baseline="0" dirty="0"/>
              <a:t> provide them with an alternative.  Seven-day treks begin and end on a weekend, so they fit in with vacation schedules.  </a:t>
            </a:r>
          </a:p>
          <a:p>
            <a:endParaRPr lang="en-US" baseline="0" dirty="0"/>
          </a:p>
          <a:p>
            <a:r>
              <a:rPr lang="en-US" baseline="0" dirty="0"/>
              <a:t>As with all Treks, the difficulty rating and activities are your choice, but match your route to your Unit’s capabilities and interests.</a:t>
            </a:r>
          </a:p>
          <a:p>
            <a:endParaRPr lang="en-US" dirty="0"/>
          </a:p>
        </p:txBody>
      </p:sp>
      <p:sp>
        <p:nvSpPr>
          <p:cNvPr id="4" name="Slide Number Placeholder 3"/>
          <p:cNvSpPr>
            <a:spLocks noGrp="1"/>
          </p:cNvSpPr>
          <p:nvPr>
            <p:ph type="sldNum" sz="quarter" idx="10"/>
          </p:nvPr>
        </p:nvSpPr>
        <p:spPr/>
        <p:txBody>
          <a:bodyPr/>
          <a:lstStyle/>
          <a:p>
            <a:fld id="{15CFB05A-A391-4E05-9642-96D64E0AD1B5}" type="slidenum">
              <a:rPr lang="en-US" smtClean="0"/>
              <a:t>9</a:t>
            </a:fld>
            <a:endParaRPr lang="en-US" dirty="0"/>
          </a:p>
        </p:txBody>
      </p:sp>
    </p:spTree>
    <p:extLst>
      <p:ext uri="{BB962C8B-B14F-4D97-AF65-F5344CB8AC3E}">
        <p14:creationId xmlns:p14="http://schemas.microsoft.com/office/powerpoint/2010/main" val="715718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hilmontscoutranch.org/philmont.aspx"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hilmontscoutranch.org/philmont.aspx"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hilmontscoutranch.org/philmont.aspx"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hilmontscoutranch.org/philmont.aspx"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12"/>
          </p:nvPr>
        </p:nvSpPr>
        <p:spPr>
          <a:xfrm>
            <a:off x="6639264" y="6161442"/>
            <a:ext cx="2133600" cy="365125"/>
          </a:xfrm>
          <a:prstGeom prst="rect">
            <a:avLst/>
          </a:prstGeom>
        </p:spPr>
        <p:txBody>
          <a:bodyPr/>
          <a:lstStyle>
            <a:lvl1pPr>
              <a:defRPr>
                <a:solidFill>
                  <a:schemeClr val="tx2"/>
                </a:solidFill>
              </a:defRPr>
            </a:lvl1pPr>
          </a:lstStyle>
          <a:p>
            <a:fld id="{93107CF9-E6CE-4735-A84F-868A14E3019B}" type="slidenum">
              <a:rPr lang="en-US" smtClean="0"/>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60378" y="6161442"/>
            <a:ext cx="2133600" cy="365125"/>
          </a:xfrm>
          <a:prstGeom prst="rect">
            <a:avLst/>
          </a:prstGeom>
        </p:spPr>
        <p:txBody>
          <a:bodyPr/>
          <a:lstStyle/>
          <a:p>
            <a:fld id="{5EA97643-8F13-4B4F-9A12-FE1CAE3FF89F}" type="datetimeFigureOut">
              <a:rPr lang="en-US" smtClean="0"/>
              <a:t>5/27/2022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60378" y="6161442"/>
            <a:ext cx="2133600" cy="365125"/>
          </a:xfrm>
          <a:prstGeom prst="rect">
            <a:avLst/>
          </a:prstGeom>
        </p:spPr>
        <p:txBody>
          <a:bodyPr/>
          <a:lstStyle/>
          <a:p>
            <a:fld id="{5EA97643-8F13-4B4F-9A12-FE1CAE3FF89F}" type="datetimeFigureOut">
              <a:rPr lang="en-US" smtClean="0"/>
              <a:t>5/27/2022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250" y="2237552"/>
            <a:ext cx="7745505" cy="3877815"/>
          </a:xfrm>
        </p:spPr>
        <p:txBody>
          <a:bodyPr/>
          <a:lstStyle>
            <a:lvl1pPr>
              <a:defRPr sz="4000">
                <a:solidFill>
                  <a:schemeClr val="accent2">
                    <a:lumMod val="50000"/>
                  </a:schemeClr>
                </a:solidFill>
              </a:defRPr>
            </a:lvl1pPr>
            <a:lvl2pPr>
              <a:defRPr sz="3000">
                <a:solidFill>
                  <a:schemeClr val="accent2">
                    <a:lumMod val="50000"/>
                  </a:schemeClr>
                </a:solidFill>
              </a:defRPr>
            </a:lvl2pPr>
            <a:lvl3pPr>
              <a:defRPr>
                <a:solidFill>
                  <a:schemeClr val="accent2">
                    <a:lumMod val="50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a:xfrm>
            <a:off x="3124200" y="6161442"/>
            <a:ext cx="2209800" cy="467958"/>
          </a:xfrm>
        </p:spPr>
        <p:txBody>
          <a:bodyPr/>
          <a:lstStyle/>
          <a:p>
            <a:endParaRPr lang="en-US" dirty="0"/>
          </a:p>
        </p:txBody>
      </p:sp>
      <p:sp>
        <p:nvSpPr>
          <p:cNvPr id="11" name="Title 10"/>
          <p:cNvSpPr>
            <a:spLocks noGrp="1"/>
          </p:cNvSpPr>
          <p:nvPr>
            <p:ph type="title"/>
          </p:nvPr>
        </p:nvSpPr>
        <p:spPr/>
        <p:txBody>
          <a:bodyPr/>
          <a:lstStyle>
            <a:lvl1pPr>
              <a:defRPr sz="5000"/>
            </a:lvl1pPr>
          </a:lstStyle>
          <a:p>
            <a:r>
              <a:rPr lang="en-US" dirty="0"/>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pic>
        <p:nvPicPr>
          <p:cNvPr id="10" name="Picture 2" descr="Philmont logo">
            <a:hlinkClick r:id="rId2"/>
            <a:extLst>
              <a:ext uri="{FF2B5EF4-FFF2-40B4-BE49-F238E27FC236}">
                <a16:creationId xmlns:a16="http://schemas.microsoft.com/office/drawing/2014/main" id="{CE99310A-3FB3-4EA0-9AFA-95ABE54C22B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91200" y="5975301"/>
            <a:ext cx="3154007" cy="879301"/>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857"/>
            <a:ext cx="4114801" cy="1910716"/>
          </a:xfrm>
        </p:spPr>
        <p:txBody>
          <a:bodyPr anchor="ctr"/>
          <a:lstStyle>
            <a:lvl1pPr algn="ctr">
              <a:defRPr sz="5000" b="0" cap="none" baseline="0">
                <a:solidFill>
                  <a:schemeClr val="tx2"/>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pic>
        <p:nvPicPr>
          <p:cNvPr id="13" name="Picture 2" descr="Philmont logo">
            <a:hlinkClick r:id="rId2"/>
            <a:extLst>
              <a:ext uri="{FF2B5EF4-FFF2-40B4-BE49-F238E27FC236}">
                <a16:creationId xmlns:a16="http://schemas.microsoft.com/office/drawing/2014/main" id="{D245A865-2E8F-4D29-92EF-637319625D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91200" y="5980176"/>
            <a:ext cx="3154007" cy="879301"/>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sp>
        <p:nvSpPr>
          <p:cNvPr id="12" name="Title 11"/>
          <p:cNvSpPr>
            <a:spLocks noGrp="1"/>
          </p:cNvSpPr>
          <p:nvPr>
            <p:ph type="title"/>
          </p:nvPr>
        </p:nvSpPr>
        <p:spPr/>
        <p:txBody>
          <a:bodyPr/>
          <a:lstStyle>
            <a:lvl1pPr>
              <a:defRPr sz="5000">
                <a:solidFill>
                  <a:schemeClr val="tx2"/>
                </a:solidFill>
              </a:defRPr>
            </a:lvl1pPr>
          </a:lstStyle>
          <a:p>
            <a:r>
              <a:rPr lang="en-US" dirty="0"/>
              <a:t>Click to edit Master title style</a:t>
            </a:r>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86DFC493-07D7-4871-A565-B73A0713E4CA}"/>
              </a:ext>
            </a:extLst>
          </p:cNvPr>
          <p:cNvSpPr>
            <a:spLocks noGrp="1" noChangeAspect="1"/>
          </p:cNvSpPr>
          <p:nvPr>
            <p:ph type="pic" idx="1"/>
          </p:nvPr>
        </p:nvSpPr>
        <p:spPr>
          <a:xfrm>
            <a:off x="4843478" y="2240280"/>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sp>
        <p:nvSpPr>
          <p:cNvPr id="12" name="Title 11"/>
          <p:cNvSpPr>
            <a:spLocks noGrp="1"/>
          </p:cNvSpPr>
          <p:nvPr>
            <p:ph type="title"/>
          </p:nvPr>
        </p:nvSpPr>
        <p:spPr/>
        <p:txBody>
          <a:bodyPr/>
          <a:lstStyle>
            <a:lvl1pPr>
              <a:defRPr sz="5000">
                <a:solidFill>
                  <a:schemeClr val="tx2"/>
                </a:solidFill>
              </a:defRPr>
            </a:lvl1pPr>
          </a:lstStyle>
          <a:p>
            <a:r>
              <a:rPr lang="en-US" dirty="0"/>
              <a:t>Click to edit Master title style</a:t>
            </a:r>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0" name="Content Placeholder 9"/>
          <p:cNvSpPr>
            <a:spLocks noGrp="1"/>
          </p:cNvSpPr>
          <p:nvPr>
            <p:ph sz="quarter" idx="14"/>
          </p:nvPr>
        </p:nvSpPr>
        <p:spPr>
          <a:xfrm>
            <a:off x="4645151" y="2240280"/>
            <a:ext cx="3803904" cy="3877056"/>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F268B0C8-429E-4F19-A81D-DDD2C6945E10}"/>
              </a:ext>
            </a:extLst>
          </p:cNvPr>
          <p:cNvSpPr>
            <a:spLocks noGrp="1" noChangeAspect="1"/>
          </p:cNvSpPr>
          <p:nvPr>
            <p:ph type="pic" idx="1"/>
          </p:nvPr>
        </p:nvSpPr>
        <p:spPr>
          <a:xfrm>
            <a:off x="321527" y="2245644"/>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77410623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solidFill>
                  <a:schemeClr val="accent2">
                    <a:lumMod val="50000"/>
                  </a:schemeClr>
                </a:solidFill>
              </a:defRPr>
            </a:lvl1pPr>
            <a:lvl2pPr>
              <a:defRPr sz="2000">
                <a:solidFill>
                  <a:schemeClr val="accent2">
                    <a:lumMod val="50000"/>
                  </a:schemeClr>
                </a:solidFill>
              </a:defRPr>
            </a:lvl2pPr>
            <a:lvl3pPr>
              <a:defRPr sz="1800">
                <a:solidFill>
                  <a:schemeClr val="accent2">
                    <a:lumMod val="50000"/>
                  </a:schemeClr>
                </a:solidFill>
              </a:defRPr>
            </a:lvl3pPr>
            <a:lvl4pPr>
              <a:defRPr sz="1600">
                <a:solidFill>
                  <a:schemeClr val="accent2">
                    <a:lumMod val="50000"/>
                  </a:schemeClr>
                </a:solidFill>
              </a:defRPr>
            </a:lvl4pPr>
            <a:lvl5pPr>
              <a:defRPr sz="1600">
                <a:solidFill>
                  <a:schemeClr val="accent2">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solidFill>
                  <a:schemeClr val="accent2">
                    <a:lumMod val="50000"/>
                  </a:schemeClr>
                </a:solidFill>
              </a:defRPr>
            </a:lvl1pPr>
            <a:lvl2pPr>
              <a:defRPr sz="2000">
                <a:solidFill>
                  <a:schemeClr val="accent2">
                    <a:lumMod val="50000"/>
                  </a:schemeClr>
                </a:solidFill>
              </a:defRPr>
            </a:lvl2pPr>
            <a:lvl3pPr>
              <a:defRPr sz="1800">
                <a:solidFill>
                  <a:schemeClr val="accent2">
                    <a:lumMod val="50000"/>
                  </a:schemeClr>
                </a:solidFill>
              </a:defRPr>
            </a:lvl3pPr>
            <a:lvl4pPr>
              <a:defRPr sz="1600">
                <a:solidFill>
                  <a:schemeClr val="accent2">
                    <a:lumMod val="50000"/>
                  </a:schemeClr>
                </a:solidFill>
              </a:defRPr>
            </a:lvl4pPr>
            <a:lvl5pPr>
              <a:defRPr sz="1600">
                <a:solidFill>
                  <a:schemeClr val="accent2">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00"/>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pic>
        <p:nvPicPr>
          <p:cNvPr id="9" name="Picture 2" descr="Philmont logo">
            <a:hlinkClick r:id="rId2"/>
            <a:extLst>
              <a:ext uri="{FF2B5EF4-FFF2-40B4-BE49-F238E27FC236}">
                <a16:creationId xmlns:a16="http://schemas.microsoft.com/office/drawing/2014/main" id="{7AD9A84C-D299-4255-A8C5-DB82529BC9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88152" y="5980176"/>
            <a:ext cx="3154007" cy="879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pic>
        <p:nvPicPr>
          <p:cNvPr id="5" name="Picture 2" descr="Philmont logo">
            <a:hlinkClick r:id="rId2"/>
            <a:extLst>
              <a:ext uri="{FF2B5EF4-FFF2-40B4-BE49-F238E27FC236}">
                <a16:creationId xmlns:a16="http://schemas.microsoft.com/office/drawing/2014/main" id="{E4458744-F31B-4183-A319-EF07038177E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88152" y="5980176"/>
            <a:ext cx="3154007" cy="879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solidFill>
                  <a:schemeClr val="accent2">
                    <a:lumMod val="50000"/>
                  </a:schemeClr>
                </a:solidFill>
              </a:defRPr>
            </a:lvl1pPr>
            <a:lvl2pPr>
              <a:defRPr sz="2200">
                <a:solidFill>
                  <a:schemeClr val="accent2">
                    <a:lumMod val="50000"/>
                  </a:schemeClr>
                </a:solidFill>
              </a:defRPr>
            </a:lvl2pPr>
            <a:lvl3pPr>
              <a:defRPr sz="2000">
                <a:solidFill>
                  <a:schemeClr val="accent2">
                    <a:lumMod val="50000"/>
                  </a:schemeClr>
                </a:solidFill>
              </a:defRPr>
            </a:lvl3pPr>
            <a:lvl4pPr>
              <a:defRPr sz="1800">
                <a:solidFill>
                  <a:schemeClr val="accent2">
                    <a:lumMod val="50000"/>
                  </a:schemeClr>
                </a:solidFill>
              </a:defRPr>
            </a:lvl4pPr>
            <a:lvl5pPr>
              <a:defRPr sz="1600">
                <a:solidFill>
                  <a:schemeClr val="accent2">
                    <a:lumMod val="5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639264" y="6161442"/>
            <a:ext cx="2133600" cy="365125"/>
          </a:xfrm>
          <a:prstGeom prst="rect">
            <a:avLst/>
          </a:prstGeom>
        </p:spPr>
        <p:txBody>
          <a:bodyPr/>
          <a:lstStyle/>
          <a:p>
            <a:fld id="{93107CF9-E6CE-4735-A84F-868A14E3019B}"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8"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30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8.jpe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4.jp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1.jpg"/><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295400"/>
            <a:ext cx="7122459" cy="1062319"/>
          </a:xfrm>
        </p:spPr>
        <p:txBody>
          <a:bodyPr/>
          <a:lstStyle/>
          <a:p>
            <a:r>
              <a:rPr lang="en-US" dirty="0">
                <a:latin typeface="Avenir Next LT Pro Demi" panose="020B0604020202020204" pitchFamily="34" charset="0"/>
              </a:rPr>
              <a:t>Philmont Scout Ranch</a:t>
            </a:r>
          </a:p>
        </p:txBody>
      </p:sp>
      <p:sp>
        <p:nvSpPr>
          <p:cNvPr id="3" name="Subtitle 2"/>
          <p:cNvSpPr>
            <a:spLocks noGrp="1"/>
          </p:cNvSpPr>
          <p:nvPr>
            <p:ph type="subTitle" idx="1"/>
          </p:nvPr>
        </p:nvSpPr>
        <p:spPr>
          <a:xfrm>
            <a:off x="1371600" y="3810000"/>
            <a:ext cx="6400800" cy="1524000"/>
          </a:xfrm>
        </p:spPr>
        <p:txBody>
          <a:bodyPr>
            <a:normAutofit/>
          </a:bodyPr>
          <a:lstStyle/>
          <a:p>
            <a:r>
              <a:rPr lang="en-US" sz="4000" dirty="0">
                <a:latin typeface="Source Sans Pro" panose="020B0604020202020204" pitchFamily="34" charset="0"/>
              </a:rPr>
              <a:t>One Philmont -</a:t>
            </a:r>
          </a:p>
          <a:p>
            <a:r>
              <a:rPr lang="en-US" sz="4000" dirty="0">
                <a:latin typeface="Source Sans Pro" panose="020B0604020202020204" pitchFamily="34" charset="0"/>
              </a:rPr>
              <a:t>Many Opportunities</a:t>
            </a:r>
          </a:p>
          <a:p>
            <a:endParaRPr lang="en-US" sz="2000" dirty="0"/>
          </a:p>
        </p:txBody>
      </p:sp>
      <p:sp>
        <p:nvSpPr>
          <p:cNvPr id="4" name="TextBox 3">
            <a:extLst>
              <a:ext uri="{FF2B5EF4-FFF2-40B4-BE49-F238E27FC236}">
                <a16:creationId xmlns:a16="http://schemas.microsoft.com/office/drawing/2014/main" id="{D489A96D-2BD8-4588-A890-B9C971D78DE9}"/>
              </a:ext>
            </a:extLst>
          </p:cNvPr>
          <p:cNvSpPr txBox="1"/>
          <p:nvPr/>
        </p:nvSpPr>
        <p:spPr>
          <a:xfrm>
            <a:off x="6629400" y="5511968"/>
            <a:ext cx="3048000" cy="1015663"/>
          </a:xfrm>
          <a:prstGeom prst="rect">
            <a:avLst/>
          </a:prstGeom>
          <a:noFill/>
        </p:spPr>
        <p:txBody>
          <a:bodyPr wrap="square" rtlCol="0">
            <a:spAutoFit/>
          </a:bodyPr>
          <a:lstStyle/>
          <a:p>
            <a:r>
              <a:rPr lang="en-US" sz="1200" dirty="0">
                <a:latin typeface="Source Sans Pro" panose="020B0503030403020204" pitchFamily="34" charset="0"/>
                <a:ea typeface="Source Sans Pro" panose="020B0503030403020204" pitchFamily="34" charset="0"/>
              </a:rPr>
              <a:t>Tom Baltutis</a:t>
            </a:r>
          </a:p>
          <a:p>
            <a:r>
              <a:rPr lang="en-US" sz="1200" dirty="0">
                <a:latin typeface="Source Sans Pro" panose="020B0503030403020204" pitchFamily="34" charset="0"/>
                <a:ea typeface="Source Sans Pro" panose="020B0503030403020204" pitchFamily="34" charset="0"/>
              </a:rPr>
              <a:t>tfbaltutis@gmail.com</a:t>
            </a:r>
          </a:p>
          <a:p>
            <a:r>
              <a:rPr lang="en-US" sz="1200" dirty="0">
                <a:latin typeface="Source Sans Pro" panose="020B0503030403020204" pitchFamily="34" charset="0"/>
                <a:ea typeface="Source Sans Pro" panose="020B0503030403020204" pitchFamily="34" charset="0"/>
              </a:rPr>
              <a:t>Philmont Ambassador</a:t>
            </a:r>
          </a:p>
          <a:p>
            <a:r>
              <a:rPr lang="en-US" sz="1200" dirty="0">
                <a:latin typeface="Source Sans Pro" panose="020B0503030403020204" pitchFamily="34" charset="0"/>
                <a:ea typeface="Source Sans Pro" panose="020B0503030403020204" pitchFamily="34" charset="0"/>
              </a:rPr>
              <a:t>Communications Coordinator</a:t>
            </a:r>
          </a:p>
          <a:p>
            <a:r>
              <a:rPr lang="en-US" sz="1200" dirty="0">
                <a:latin typeface="Source Sans Pro" panose="020B0503030403020204" pitchFamily="34" charset="0"/>
                <a:ea typeface="Source Sans Pro" panose="020B0503030403020204" pitchFamily="34" charset="0"/>
              </a:rPr>
              <a:t>August 2021</a:t>
            </a:r>
          </a:p>
        </p:txBody>
      </p:sp>
    </p:spTree>
    <p:extLst>
      <p:ext uri="{BB962C8B-B14F-4D97-AF65-F5344CB8AC3E}">
        <p14:creationId xmlns:p14="http://schemas.microsoft.com/office/powerpoint/2010/main" val="147830822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69514"/>
            <a:ext cx="4495800" cy="3877815"/>
          </a:xfrm>
        </p:spPr>
        <p:txBody>
          <a:bodyPr>
            <a:noAutofit/>
          </a:bodyPr>
          <a:lstStyle/>
          <a:p>
            <a:pPr>
              <a:buFont typeface="Arial" panose="020B0604020202020204" pitchFamily="34" charset="0"/>
              <a:buChar char="•"/>
            </a:pPr>
            <a:r>
              <a:rPr lang="en-US" sz="3200" dirty="0">
                <a:solidFill>
                  <a:schemeClr val="accent1">
                    <a:lumMod val="75000"/>
                  </a:schemeClr>
                </a:solidFill>
                <a:latin typeface="Source Sans Pro" panose="020B0503030403020204" pitchFamily="34" charset="0"/>
                <a:ea typeface="Source Sans Pro" panose="020B0503030403020204" pitchFamily="34" charset="0"/>
              </a:rPr>
              <a:t>8 days </a:t>
            </a:r>
          </a:p>
          <a:p>
            <a:pPr>
              <a:buFont typeface="Arial" panose="020B0604020202020204" pitchFamily="34" charset="0"/>
              <a:buChar char="•"/>
            </a:pPr>
            <a:r>
              <a:rPr lang="en-US" sz="3200" dirty="0">
                <a:solidFill>
                  <a:schemeClr val="accent1">
                    <a:lumMod val="75000"/>
                  </a:schemeClr>
                </a:solidFill>
                <a:latin typeface="Source Sans Pro" panose="020B0503030403020204" pitchFamily="34" charset="0"/>
                <a:ea typeface="Source Sans Pro" panose="020B0503030403020204" pitchFamily="34" charset="0"/>
              </a:rPr>
              <a:t>10 to 15 people</a:t>
            </a:r>
          </a:p>
          <a:p>
            <a:pPr>
              <a:buFont typeface="Arial" panose="020B0604020202020204" pitchFamily="34" charset="0"/>
              <a:buChar char="•"/>
            </a:pPr>
            <a:r>
              <a:rPr lang="en-US" sz="3200" dirty="0">
                <a:solidFill>
                  <a:schemeClr val="accent1">
                    <a:lumMod val="75000"/>
                  </a:schemeClr>
                </a:solidFill>
                <a:latin typeface="Source Sans Pro" panose="020B0503030403020204" pitchFamily="34" charset="0"/>
                <a:ea typeface="Source Sans Pro" panose="020B0503030403020204" pitchFamily="34" charset="0"/>
              </a:rPr>
              <a:t>200-pound weight limit</a:t>
            </a:r>
          </a:p>
          <a:p>
            <a:pPr>
              <a:buFont typeface="Arial" panose="020B0604020202020204" pitchFamily="34" charset="0"/>
              <a:buChar char="•"/>
            </a:pPr>
            <a:r>
              <a:rPr lang="en-US" sz="3200" dirty="0">
                <a:solidFill>
                  <a:schemeClr val="accent1">
                    <a:lumMod val="75000"/>
                  </a:schemeClr>
                </a:solidFill>
                <a:latin typeface="Source Sans Pro" panose="020B0503030403020204" pitchFamily="34" charset="0"/>
                <a:ea typeface="Source Sans Pro" panose="020B0503030403020204" pitchFamily="34" charset="0"/>
              </a:rPr>
              <a:t>Drawing held in January for following summer</a:t>
            </a:r>
          </a:p>
        </p:txBody>
      </p:sp>
      <p:sp>
        <p:nvSpPr>
          <p:cNvPr id="3" name="Title 2"/>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Cavalcades</a:t>
            </a:r>
            <a:endParaRPr lang="en-US" sz="3200" dirty="0">
              <a:latin typeface="Avenir Next LT Pro Demi" panose="020B070402020202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69514"/>
            <a:ext cx="3718700" cy="3261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Rounded Corners 6">
            <a:extLst>
              <a:ext uri="{FF2B5EF4-FFF2-40B4-BE49-F238E27FC236}">
                <a16:creationId xmlns:a16="http://schemas.microsoft.com/office/drawing/2014/main" id="{CBB4F700-AFCA-E4AA-6DA9-0378B7C49E92}"/>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572C078-35B1-F16E-3DC1-81539EDE9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48615344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DFAE0C-9FE7-4750-AC15-0FF9F6190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7897" y="2175238"/>
            <a:ext cx="3601773" cy="2452044"/>
          </a:xfrm>
          <a:prstGeom prst="rect">
            <a:avLst/>
          </a:prstGeom>
        </p:spPr>
      </p:pic>
      <p:sp>
        <p:nvSpPr>
          <p:cNvPr id="2" name="Title 1">
            <a:extLst>
              <a:ext uri="{FF2B5EF4-FFF2-40B4-BE49-F238E27FC236}">
                <a16:creationId xmlns:a16="http://schemas.microsoft.com/office/drawing/2014/main" id="{96337FF0-1BB4-46B1-8834-31039FB1C66D}"/>
              </a:ext>
            </a:extLst>
          </p:cNvPr>
          <p:cNvSpPr>
            <a:spLocks noGrp="1"/>
          </p:cNvSpPr>
          <p:nvPr>
            <p:ph type="title"/>
          </p:nvPr>
        </p:nvSpPr>
        <p:spPr>
          <a:xfrm>
            <a:off x="688489" y="457200"/>
            <a:ext cx="7772400" cy="1054250"/>
          </a:xfrm>
        </p:spPr>
        <p:txBody>
          <a:bodyPr/>
          <a:lstStyle/>
          <a:p>
            <a:r>
              <a:rPr lang="en-US" sz="5000" dirty="0">
                <a:latin typeface="Avenir Next LT Pro Demi" panose="020B0704020202020204" pitchFamily="34" charset="0"/>
              </a:rPr>
              <a:t>Program Camps</a:t>
            </a:r>
          </a:p>
        </p:txBody>
      </p:sp>
      <p:pic>
        <p:nvPicPr>
          <p:cNvPr id="5" name="Picture 4">
            <a:extLst>
              <a:ext uri="{FF2B5EF4-FFF2-40B4-BE49-F238E27FC236}">
                <a16:creationId xmlns:a16="http://schemas.microsoft.com/office/drawing/2014/main" id="{D1EB4C9F-F0BB-40EA-BFFF-1BAC40140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166751"/>
            <a:ext cx="4324381" cy="2303364"/>
          </a:xfrm>
          <a:prstGeom prst="rect">
            <a:avLst/>
          </a:prstGeom>
        </p:spPr>
      </p:pic>
      <p:pic>
        <p:nvPicPr>
          <p:cNvPr id="7" name="Picture 6">
            <a:extLst>
              <a:ext uri="{FF2B5EF4-FFF2-40B4-BE49-F238E27FC236}">
                <a16:creationId xmlns:a16="http://schemas.microsoft.com/office/drawing/2014/main" id="{D018E456-41F4-4C89-AA58-C7659C6D2D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080" y="3884294"/>
            <a:ext cx="2897006" cy="1860183"/>
          </a:xfrm>
          <a:prstGeom prst="rect">
            <a:avLst/>
          </a:prstGeom>
        </p:spPr>
      </p:pic>
      <p:sp>
        <p:nvSpPr>
          <p:cNvPr id="10" name="Rectangle: Rounded Corners 9">
            <a:extLst>
              <a:ext uri="{FF2B5EF4-FFF2-40B4-BE49-F238E27FC236}">
                <a16:creationId xmlns:a16="http://schemas.microsoft.com/office/drawing/2014/main" id="{95F6A7E2-8167-4748-2DF0-F3EE11107882}"/>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BC6478CC-F023-921F-4A48-F35D99FD9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110047587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C3288C-59B9-4EEE-8FE5-BB0223547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559" y="2209800"/>
            <a:ext cx="4850231" cy="3276600"/>
          </a:xfrm>
          <a:prstGeom prst="rect">
            <a:avLst/>
          </a:prstGeom>
          <a:effectLst>
            <a:softEdge rad="0"/>
          </a:effectLst>
        </p:spPr>
      </p:pic>
      <p:sp>
        <p:nvSpPr>
          <p:cNvPr id="2" name="Content Placeholder 1"/>
          <p:cNvSpPr>
            <a:spLocks noGrp="1"/>
          </p:cNvSpPr>
          <p:nvPr>
            <p:ph idx="1"/>
          </p:nvPr>
        </p:nvSpPr>
        <p:spPr>
          <a:xfrm>
            <a:off x="381000" y="2198670"/>
            <a:ext cx="7745505" cy="3877815"/>
          </a:xfrm>
        </p:spPr>
        <p:txBody>
          <a:bodyPr>
            <a:normAutofit/>
          </a:bodyPr>
          <a:lstStyle/>
          <a:p>
            <a:pPr>
              <a:buFont typeface="Arial" panose="020B0604020202020204" pitchFamily="34" charset="0"/>
              <a:buChar char="•"/>
              <a:tabLst>
                <a:tab pos="571500" algn="l"/>
              </a:tabLst>
            </a:pPr>
            <a:r>
              <a:rPr lang="en-US" sz="3200" dirty="0">
                <a:solidFill>
                  <a:schemeClr val="tx1"/>
                </a:solidFill>
                <a:latin typeface="Source Sans Pro" panose="020B0503030403020204" pitchFamily="34" charset="0"/>
                <a:ea typeface="Source Sans Pro" panose="020B0503030403020204" pitchFamily="34" charset="0"/>
              </a:rPr>
              <a:t>45% of Treks</a:t>
            </a:r>
          </a:p>
          <a:p>
            <a:pPr>
              <a:buFont typeface="Arial" panose="020B0604020202020204" pitchFamily="34" charset="0"/>
              <a:buChar char="•"/>
              <a:tabLst>
                <a:tab pos="571500" algn="l"/>
              </a:tabLst>
            </a:pPr>
            <a:r>
              <a:rPr lang="en-US" sz="3200" dirty="0">
                <a:solidFill>
                  <a:schemeClr val="tx1"/>
                </a:solidFill>
                <a:latin typeface="Source Sans Pro" panose="020B0503030403020204" pitchFamily="34" charset="0"/>
                <a:ea typeface="Source Sans Pro" panose="020B0503030403020204" pitchFamily="34" charset="0"/>
              </a:rPr>
              <a:t>Crews:</a:t>
            </a:r>
          </a:p>
          <a:p>
            <a:pPr marL="827723" lvl="2" indent="-461963">
              <a:buFont typeface="Arial" panose="020B0604020202020204" pitchFamily="34" charset="0"/>
              <a:buChar char="•"/>
              <a:tabLst>
                <a:tab pos="571500" algn="l"/>
              </a:tabLst>
            </a:pPr>
            <a:r>
              <a:rPr lang="en-US" sz="3200" dirty="0">
                <a:solidFill>
                  <a:schemeClr val="tx1"/>
                </a:solidFill>
                <a:latin typeface="Source Sans Pro" panose="020B0503030403020204" pitchFamily="34" charset="0"/>
                <a:ea typeface="Source Sans Pro" panose="020B0503030403020204" pitchFamily="34" charset="0"/>
              </a:rPr>
              <a:t>Single unit</a:t>
            </a:r>
          </a:p>
          <a:p>
            <a:pPr marL="827723" lvl="2" indent="-461963">
              <a:buFont typeface="Arial" panose="020B0604020202020204" pitchFamily="34" charset="0"/>
              <a:buChar char="•"/>
              <a:tabLst>
                <a:tab pos="571500" algn="l"/>
              </a:tabLst>
            </a:pPr>
            <a:r>
              <a:rPr lang="en-US" sz="3200" dirty="0">
                <a:solidFill>
                  <a:schemeClr val="tx1"/>
                </a:solidFill>
                <a:latin typeface="Source Sans Pro" panose="020B0503030403020204" pitchFamily="34" charset="0"/>
                <a:ea typeface="Source Sans Pro" panose="020B0503030403020204" pitchFamily="34" charset="0"/>
              </a:rPr>
              <a:t>Individuals</a:t>
            </a:r>
          </a:p>
          <a:p>
            <a:pPr marL="827723" lvl="2" indent="-461963">
              <a:buFont typeface="Arial" panose="020B0604020202020204" pitchFamily="34" charset="0"/>
              <a:buChar char="•"/>
              <a:tabLst>
                <a:tab pos="571500" algn="l"/>
              </a:tabLst>
            </a:pPr>
            <a:r>
              <a:rPr lang="en-US" sz="3200" dirty="0">
                <a:solidFill>
                  <a:schemeClr val="tx1"/>
                </a:solidFill>
                <a:latin typeface="Source Sans Pro" panose="020B0503030403020204" pitchFamily="34" charset="0"/>
                <a:ea typeface="Source Sans Pro" panose="020B0503030403020204" pitchFamily="34" charset="0"/>
              </a:rPr>
              <a:t>Combinations</a:t>
            </a:r>
          </a:p>
          <a:p>
            <a:pPr marL="0" lvl="1" indent="0">
              <a:buNone/>
            </a:pPr>
            <a:endParaRPr lang="en-US" dirty="0">
              <a:solidFill>
                <a:schemeClr val="accent5">
                  <a:lumMod val="75000"/>
                </a:schemeClr>
              </a:solidFill>
            </a:endParaRPr>
          </a:p>
        </p:txBody>
      </p:sp>
      <p:sp>
        <p:nvSpPr>
          <p:cNvPr id="3" name="Title 2"/>
          <p:cNvSpPr>
            <a:spLocks noGrp="1"/>
          </p:cNvSpPr>
          <p:nvPr>
            <p:ph type="title"/>
          </p:nvPr>
        </p:nvSpPr>
        <p:spPr>
          <a:xfrm>
            <a:off x="685799" y="457200"/>
            <a:ext cx="7772400" cy="1054250"/>
          </a:xfrm>
        </p:spPr>
        <p:txBody>
          <a:bodyPr/>
          <a:lstStyle/>
          <a:p>
            <a:r>
              <a:rPr lang="en-US" dirty="0">
                <a:latin typeface="Avenir Next LT Pro Demi" panose="020B0704020202020204" pitchFamily="34" charset="0"/>
              </a:rPr>
              <a:t>Council Contingents</a:t>
            </a:r>
          </a:p>
        </p:txBody>
      </p:sp>
      <p:sp>
        <p:nvSpPr>
          <p:cNvPr id="6" name="Rectangle 5">
            <a:extLst>
              <a:ext uri="{FF2B5EF4-FFF2-40B4-BE49-F238E27FC236}">
                <a16:creationId xmlns:a16="http://schemas.microsoft.com/office/drawing/2014/main" id="{87109963-2D4B-49A7-4757-503636BCA8A1}"/>
              </a:ext>
            </a:extLst>
          </p:cNvPr>
          <p:cNvSpPr/>
          <p:nvPr/>
        </p:nvSpPr>
        <p:spPr>
          <a:xfrm>
            <a:off x="5800662" y="6048373"/>
            <a:ext cx="3190937" cy="70613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C2DF0F1C-1070-5DD0-26F3-D911227E5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630" y="6170372"/>
            <a:ext cx="2667000" cy="463992"/>
          </a:xfrm>
          <a:prstGeom prst="rect">
            <a:avLst/>
          </a:prstGeom>
        </p:spPr>
      </p:pic>
      <p:sp>
        <p:nvSpPr>
          <p:cNvPr id="8" name="Rectangle: Rounded Corners 7">
            <a:extLst>
              <a:ext uri="{FF2B5EF4-FFF2-40B4-BE49-F238E27FC236}">
                <a16:creationId xmlns:a16="http://schemas.microsoft.com/office/drawing/2014/main" id="{747A8AA3-4C2F-3E70-0E82-CC47219B7844}"/>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6DB86D5D-7FF7-7017-B07D-DCEA340531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94748953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399"/>
            <a:ext cx="8458200" cy="4530316"/>
          </a:xfrm>
        </p:spPr>
        <p:txBody>
          <a:bodyPr>
            <a:normAutofit/>
          </a:bodyPr>
          <a:lstStyle/>
          <a:p>
            <a:pPr marL="0" indent="0">
              <a:buNone/>
            </a:pPr>
            <a:endParaRPr lang="en-US" dirty="0"/>
          </a:p>
          <a:p>
            <a:pPr marL="0" indent="0">
              <a:buNone/>
            </a:pPr>
            <a:endParaRPr lang="en-US" sz="4100" dirty="0">
              <a:solidFill>
                <a:schemeClr val="tx1"/>
              </a:solidFill>
            </a:endParaRPr>
          </a:p>
          <a:p>
            <a:pPr>
              <a:lnSpc>
                <a:spcPct val="95000"/>
              </a:lnSpc>
              <a:buFont typeface="Arial" panose="020B0604020202020204" pitchFamily="34" charset="0"/>
              <a:buChar char="•"/>
            </a:pPr>
            <a:r>
              <a:rPr lang="en-US" sz="2600" dirty="0">
                <a:solidFill>
                  <a:schemeClr val="tx1"/>
                </a:solidFill>
                <a:latin typeface="Source Sans Pro" panose="020B0503030403020204" pitchFamily="34" charset="0"/>
                <a:ea typeface="Source Sans Pro" panose="020B0503030403020204" pitchFamily="34" charset="0"/>
              </a:rPr>
              <a:t>Lottery October to November</a:t>
            </a:r>
          </a:p>
          <a:p>
            <a:pPr>
              <a:lnSpc>
                <a:spcPct val="120000"/>
              </a:lnSpc>
              <a:buFont typeface="Arial" panose="020B0604020202020204" pitchFamily="34" charset="0"/>
              <a:buChar char="•"/>
            </a:pPr>
            <a:r>
              <a:rPr lang="en-US" sz="2600" dirty="0">
                <a:solidFill>
                  <a:schemeClr val="tx1"/>
                </a:solidFill>
                <a:latin typeface="Source Sans Pro" panose="020B0503030403020204" pitchFamily="34" charset="0"/>
                <a:ea typeface="Source Sans Pro" panose="020B0503030403020204" pitchFamily="34" charset="0"/>
              </a:rPr>
              <a:t>Gives you time for training and fundraising</a:t>
            </a:r>
          </a:p>
          <a:p>
            <a:pPr marL="0" indent="0">
              <a:lnSpc>
                <a:spcPct val="95000"/>
              </a:lnSpc>
              <a:buNone/>
            </a:pPr>
            <a:r>
              <a:rPr lang="en-US" sz="2600" dirty="0">
                <a:solidFill>
                  <a:schemeClr val="tx1"/>
                </a:solidFill>
                <a:latin typeface="Source Sans Pro" panose="020B0503030403020204" pitchFamily="34" charset="0"/>
                <a:ea typeface="Source Sans Pro" panose="020B0503030403020204" pitchFamily="34" charset="0"/>
              </a:rPr>
              <a:t>	or</a:t>
            </a:r>
          </a:p>
          <a:p>
            <a:pPr>
              <a:lnSpc>
                <a:spcPct val="95000"/>
              </a:lnSpc>
              <a:buFont typeface="Arial" panose="020B0604020202020204" pitchFamily="34" charset="0"/>
              <a:buChar char="•"/>
            </a:pPr>
            <a:r>
              <a:rPr lang="en-US" sz="2600" dirty="0">
                <a:solidFill>
                  <a:schemeClr val="tx1"/>
                </a:solidFill>
                <a:latin typeface="Source Sans Pro" panose="020B0503030403020204" pitchFamily="34" charset="0"/>
                <a:ea typeface="Source Sans Pro" panose="020B0503030403020204" pitchFamily="34" charset="0"/>
              </a:rPr>
              <a:t>Watch Philmont site for open Trek slots</a:t>
            </a:r>
          </a:p>
          <a:p>
            <a:pPr>
              <a:lnSpc>
                <a:spcPct val="95000"/>
              </a:lnSpc>
              <a:buFont typeface="Wingdings" panose="05000000000000000000" pitchFamily="2" charset="2"/>
              <a:buChar char="v"/>
            </a:pPr>
            <a:endParaRPr lang="en-US" sz="3400" dirty="0">
              <a:solidFill>
                <a:schemeClr val="accent1">
                  <a:lumMod val="75000"/>
                </a:schemeClr>
              </a:solidFill>
            </a:endParaRPr>
          </a:p>
          <a:p>
            <a:pPr marL="0" indent="0">
              <a:buNone/>
            </a:pPr>
            <a:endParaRPr lang="en-US" dirty="0"/>
          </a:p>
        </p:txBody>
      </p:sp>
      <p:sp>
        <p:nvSpPr>
          <p:cNvPr id="3" name="Title 2"/>
          <p:cNvSpPr>
            <a:spLocks noGrp="1"/>
          </p:cNvSpPr>
          <p:nvPr>
            <p:ph type="title"/>
          </p:nvPr>
        </p:nvSpPr>
        <p:spPr>
          <a:xfrm>
            <a:off x="685800" y="457200"/>
            <a:ext cx="7772400" cy="1054250"/>
          </a:xfrm>
        </p:spPr>
        <p:txBody>
          <a:bodyPr/>
          <a:lstStyle/>
          <a:p>
            <a:r>
              <a:rPr lang="en-US" dirty="0">
                <a:latin typeface="Avenir Next LT Pro Demi" panose="020B0704020202020204" pitchFamily="34" charset="0"/>
              </a:rPr>
              <a:t>Unit Registration Process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38949" cy="208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Rounded Corners 6">
            <a:extLst>
              <a:ext uri="{FF2B5EF4-FFF2-40B4-BE49-F238E27FC236}">
                <a16:creationId xmlns:a16="http://schemas.microsoft.com/office/drawing/2014/main" id="{80FF407A-F409-199A-2EFE-608899394B5E}"/>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C911647D-B1D7-364A-429E-91B5CCDB22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7076217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Backpacking Equipment</a:t>
            </a:r>
          </a:p>
        </p:txBody>
      </p:sp>
      <p:sp>
        <p:nvSpPr>
          <p:cNvPr id="5" name="Content Placeholder 4"/>
          <p:cNvSpPr>
            <a:spLocks noGrp="1"/>
          </p:cNvSpPr>
          <p:nvPr>
            <p:ph idx="1"/>
          </p:nvPr>
        </p:nvSpPr>
        <p:spPr>
          <a:xfrm>
            <a:off x="350613" y="2020958"/>
            <a:ext cx="8584600" cy="3644715"/>
          </a:xfrm>
        </p:spPr>
        <p:txBody>
          <a:bodyPr>
            <a:normAutofit/>
          </a:bodyPr>
          <a:lstStyle/>
          <a:p>
            <a:pPr marL="461963" lvl="1" indent="-461963">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Free from Philmont (except packs)</a:t>
            </a:r>
          </a:p>
          <a:p>
            <a:pPr marL="461963" lvl="1" indent="-461963">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Can bring you own</a:t>
            </a:r>
          </a:p>
          <a:p>
            <a:pPr marL="461963" lvl="1" indent="-461963">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Any combination OK</a:t>
            </a:r>
          </a:p>
          <a:p>
            <a:pPr marL="411480" lvl="1" indent="0">
              <a:buNone/>
            </a:pPr>
            <a:endParaRPr lang="en-US" dirty="0">
              <a:solidFill>
                <a:schemeClr val="accent1">
                  <a:lumMod val="75000"/>
                </a:schemeClr>
              </a:solidFill>
            </a:endParaRPr>
          </a:p>
          <a:p>
            <a:pPr lvl="1"/>
            <a:endParaRPr lang="en-US" dirty="0"/>
          </a:p>
        </p:txBody>
      </p:sp>
      <p:pic>
        <p:nvPicPr>
          <p:cNvPr id="3078" name="Picture 6" descr="K:\DCIM\100OLYMP\P81402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489" y="3647223"/>
            <a:ext cx="3774688" cy="22098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D4614A8-2A71-4A9F-845F-005C025E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743201"/>
            <a:ext cx="2823745" cy="1616163"/>
          </a:xfrm>
          <a:prstGeom prst="rect">
            <a:avLst/>
          </a:prstGeom>
        </p:spPr>
      </p:pic>
      <p:pic>
        <p:nvPicPr>
          <p:cNvPr id="7" name="Picture 6" descr="JanSport Klamath 75 Backpack">
            <a:extLst>
              <a:ext uri="{FF2B5EF4-FFF2-40B4-BE49-F238E27FC236}">
                <a16:creationId xmlns:a16="http://schemas.microsoft.com/office/drawing/2014/main" id="{5094789F-91BD-4FF3-AA94-3A27F7B50113}"/>
              </a:ext>
            </a:extLst>
          </p:cNvPr>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7714" b="91429" l="10000" r="90000">
                        <a14:foregroundMark x1="54000" y1="91429" x2="54000" y2="91429"/>
                        <a14:foregroundMark x1="47143" y1="7714" x2="47143" y2="7714"/>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713044" y="3147058"/>
            <a:ext cx="2973070" cy="28898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322FD273-BDB6-EB3C-B4A1-C0EC639A79D7}"/>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975242A4-0396-9E33-39E1-374F734E6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58393562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Trail Food</a:t>
            </a:r>
            <a:endParaRPr lang="en-US" sz="3200" dirty="0">
              <a:latin typeface="Avenir Next LT Pro Demi" panose="020B0704020202020204" pitchFamily="34" charset="0"/>
            </a:endParaRPr>
          </a:p>
        </p:txBody>
      </p:sp>
      <p:sp>
        <p:nvSpPr>
          <p:cNvPr id="2" name="Content Placeholder 1"/>
          <p:cNvSpPr>
            <a:spLocks noGrp="1"/>
          </p:cNvSpPr>
          <p:nvPr>
            <p:ph idx="1"/>
          </p:nvPr>
        </p:nvSpPr>
        <p:spPr>
          <a:xfrm>
            <a:off x="533400" y="2094062"/>
            <a:ext cx="3962400" cy="4535338"/>
          </a:xfrm>
        </p:spPr>
        <p:txBody>
          <a:bodyPr>
            <a:normAutofit/>
          </a:bodyPr>
          <a:lstStyle/>
          <a:p>
            <a:pPr>
              <a:lnSpc>
                <a:spcPct val="120000"/>
              </a:lnSpc>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Provide all the calories you need</a:t>
            </a:r>
          </a:p>
          <a:p>
            <a:pPr>
              <a:lnSpc>
                <a:spcPct val="120000"/>
              </a:lnSpc>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Pick-ups/2 – 3 days</a:t>
            </a:r>
          </a:p>
          <a:p>
            <a:pPr>
              <a:lnSpc>
                <a:spcPct val="120000"/>
              </a:lnSpc>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Swap boxes at staffed camps</a:t>
            </a:r>
          </a:p>
          <a:p>
            <a:pPr marL="461963" indent="-461963">
              <a:buNone/>
            </a:pPr>
            <a:endParaRPr lang="en-US" dirty="0"/>
          </a:p>
        </p:txBody>
      </p:sp>
      <p:pic>
        <p:nvPicPr>
          <p:cNvPr id="2050" name="Picture 2" descr="H:\DCIM\100OLYMP\P93004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4195" y="2113754"/>
            <a:ext cx="4301580" cy="347129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07ECE72-C27C-EE10-E2D7-DC0B86B8CA81}"/>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3095F5FF-4F63-7D63-FABE-CBF1A99FC9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94727450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457200"/>
            <a:ext cx="7756263" cy="1054250"/>
          </a:xfrm>
        </p:spPr>
        <p:txBody>
          <a:bodyPr/>
          <a:lstStyle/>
          <a:p>
            <a:r>
              <a:rPr lang="en-US" dirty="0">
                <a:latin typeface="Avenir Next LT Pro Demi" panose="020B0704020202020204" pitchFamily="34" charset="0"/>
              </a:rPr>
              <a:t>Expect Weather</a:t>
            </a:r>
          </a:p>
        </p:txBody>
      </p:sp>
      <p:sp>
        <p:nvSpPr>
          <p:cNvPr id="3" name="Content Placeholder 2"/>
          <p:cNvSpPr>
            <a:spLocks noGrp="1"/>
          </p:cNvSpPr>
          <p:nvPr>
            <p:ph sz="quarter" idx="4294967295"/>
          </p:nvPr>
        </p:nvSpPr>
        <p:spPr>
          <a:xfrm>
            <a:off x="0" y="2286000"/>
            <a:ext cx="3503613" cy="3876675"/>
          </a:xfrm>
        </p:spPr>
        <p:txBody>
          <a:bodyPr>
            <a:normAutofit/>
          </a:bodyPr>
          <a:lstStyle/>
          <a:p>
            <a:pPr>
              <a:buFont typeface="Arial" panose="020B0604020202020204" pitchFamily="34" charset="0"/>
              <a:buChar char="•"/>
            </a:pPr>
            <a:r>
              <a:rPr lang="en-US" sz="3400" dirty="0">
                <a:solidFill>
                  <a:schemeClr val="accent1">
                    <a:lumMod val="75000"/>
                  </a:schemeClr>
                </a:solidFill>
                <a:latin typeface="Source Sans Pro" panose="020B0503030403020204" pitchFamily="34" charset="0"/>
                <a:ea typeface="Source Sans Pro" panose="020B0503030403020204" pitchFamily="34" charset="0"/>
              </a:rPr>
              <a:t> </a:t>
            </a:r>
            <a:r>
              <a:rPr lang="en-US" sz="3400" dirty="0">
                <a:solidFill>
                  <a:schemeClr val="tx1"/>
                </a:solidFill>
                <a:latin typeface="Source Sans Pro" panose="020B0503030403020204" pitchFamily="34" charset="0"/>
                <a:ea typeface="Source Sans Pro" panose="020B0503030403020204" pitchFamily="34" charset="0"/>
              </a:rPr>
              <a:t>Days </a:t>
            </a:r>
          </a:p>
          <a:p>
            <a:pPr lvl="1">
              <a:buFont typeface="Arial" panose="020B0604020202020204" pitchFamily="34" charset="0"/>
              <a:buChar char="•"/>
            </a:pPr>
            <a:r>
              <a:rPr lang="en-US" sz="3400" dirty="0">
                <a:solidFill>
                  <a:schemeClr val="tx1"/>
                </a:solidFill>
                <a:latin typeface="Source Sans Pro" panose="020B0503030403020204" pitchFamily="34" charset="0"/>
                <a:ea typeface="Source Sans Pro" panose="020B0503030403020204" pitchFamily="34" charset="0"/>
              </a:rPr>
              <a:t>75 – 95 F</a:t>
            </a:r>
          </a:p>
          <a:p>
            <a:pPr lvl="1">
              <a:buFont typeface="Arial" panose="020B0604020202020204" pitchFamily="34" charset="0"/>
              <a:buChar char="•"/>
            </a:pPr>
            <a:r>
              <a:rPr lang="en-US" sz="3400" dirty="0">
                <a:solidFill>
                  <a:schemeClr val="tx1"/>
                </a:solidFill>
                <a:latin typeface="Source Sans Pro" panose="020B0503030403020204" pitchFamily="34" charset="0"/>
                <a:ea typeface="Source Sans Pro" panose="020B0503030403020204" pitchFamily="34" charset="0"/>
              </a:rPr>
              <a:t>Cool AMs </a:t>
            </a:r>
          </a:p>
          <a:p>
            <a:pPr lvl="1">
              <a:buFont typeface="Arial" panose="020B0604020202020204" pitchFamily="34" charset="0"/>
              <a:buChar char="•"/>
            </a:pPr>
            <a:r>
              <a:rPr lang="en-US" sz="3400" dirty="0">
                <a:solidFill>
                  <a:schemeClr val="tx1"/>
                </a:solidFill>
                <a:latin typeface="Source Sans Pro" panose="020B0503030403020204" pitchFamily="34" charset="0"/>
                <a:ea typeface="Source Sans Pro" panose="020B0503030403020204" pitchFamily="34" charset="0"/>
              </a:rPr>
              <a:t>PM Showers</a:t>
            </a:r>
            <a:br>
              <a:rPr lang="en-US" sz="3400" dirty="0">
                <a:solidFill>
                  <a:schemeClr val="tx1"/>
                </a:solidFill>
                <a:latin typeface="Source Sans Pro" panose="020B0503030403020204" pitchFamily="34" charset="0"/>
                <a:ea typeface="Source Sans Pro" panose="020B0503030403020204" pitchFamily="34" charset="0"/>
              </a:rPr>
            </a:br>
            <a:r>
              <a:rPr lang="en-US" sz="3400" dirty="0">
                <a:solidFill>
                  <a:schemeClr val="tx1"/>
                </a:solidFill>
                <a:latin typeface="Source Sans Pro" panose="020B0503030403020204" pitchFamily="34" charset="0"/>
                <a:ea typeface="Source Sans Pro" panose="020B0503030403020204" pitchFamily="34" charset="0"/>
              </a:rPr>
              <a:t>possible</a:t>
            </a:r>
          </a:p>
        </p:txBody>
      </p:sp>
      <p:sp>
        <p:nvSpPr>
          <p:cNvPr id="4" name="Content Placeholder 3"/>
          <p:cNvSpPr>
            <a:spLocks noGrp="1"/>
          </p:cNvSpPr>
          <p:nvPr>
            <p:ph sz="quarter" idx="4294967295"/>
          </p:nvPr>
        </p:nvSpPr>
        <p:spPr>
          <a:xfrm>
            <a:off x="4648200" y="2286000"/>
            <a:ext cx="4495800" cy="3876675"/>
          </a:xfrm>
        </p:spPr>
        <p:txBody>
          <a:bodyPr>
            <a:normAutofit/>
          </a:bodyPr>
          <a:lstStyle/>
          <a:p>
            <a:pPr>
              <a:buFont typeface="Arial" panose="020B0604020202020204" pitchFamily="34" charset="0"/>
              <a:buChar char="•"/>
            </a:pPr>
            <a:r>
              <a:rPr lang="en-US" sz="3400" dirty="0">
                <a:solidFill>
                  <a:schemeClr val="tx1"/>
                </a:solidFill>
                <a:latin typeface="Source Sans Pro" panose="020B0503030403020204" pitchFamily="34" charset="0"/>
                <a:ea typeface="Source Sans Pro" panose="020B0503030403020204" pitchFamily="34" charset="0"/>
              </a:rPr>
              <a:t> Nights</a:t>
            </a:r>
          </a:p>
          <a:p>
            <a:pPr lvl="1">
              <a:buFont typeface="Arial" panose="020B0604020202020204" pitchFamily="34" charset="0"/>
              <a:buChar char="•"/>
            </a:pPr>
            <a:r>
              <a:rPr lang="en-US" sz="3400" dirty="0">
                <a:solidFill>
                  <a:schemeClr val="tx1"/>
                </a:solidFill>
                <a:latin typeface="Source Sans Pro" panose="020B0503030403020204" pitchFamily="34" charset="0"/>
                <a:ea typeface="Source Sans Pro" panose="020B0503030403020204" pitchFamily="34" charset="0"/>
              </a:rPr>
              <a:t>40 -  55 F</a:t>
            </a:r>
          </a:p>
          <a:p>
            <a:pPr lvl="1">
              <a:buFont typeface="Arial" panose="020B0604020202020204" pitchFamily="34" charset="0"/>
              <a:buChar char="•"/>
            </a:pPr>
            <a:r>
              <a:rPr lang="en-US" sz="3400" dirty="0">
                <a:solidFill>
                  <a:schemeClr val="tx1"/>
                </a:solidFill>
                <a:latin typeface="Source Sans Pro" panose="020B0503030403020204" pitchFamily="34" charset="0"/>
                <a:ea typeface="Source Sans Pro" panose="020B0503030403020204" pitchFamily="34" charset="0"/>
              </a:rPr>
              <a:t>Temperature drops fast at night</a:t>
            </a:r>
          </a:p>
          <a:p>
            <a:pPr lvl="1">
              <a:buFont typeface="Arial" panose="020B0604020202020204" pitchFamily="34" charset="0"/>
              <a:buChar char="•"/>
            </a:pPr>
            <a:r>
              <a:rPr lang="en-US" sz="3400" dirty="0">
                <a:solidFill>
                  <a:schemeClr val="tx1"/>
                </a:solidFill>
                <a:latin typeface="Source Sans Pro" panose="020B0503030403020204" pitchFamily="34" charset="0"/>
                <a:ea typeface="Source Sans Pro" panose="020B0503030403020204" pitchFamily="34" charset="0"/>
              </a:rPr>
              <a:t>Occasional </a:t>
            </a:r>
            <a:br>
              <a:rPr lang="en-US" sz="3400" dirty="0">
                <a:solidFill>
                  <a:schemeClr val="tx1"/>
                </a:solidFill>
                <a:latin typeface="Source Sans Pro" panose="020B0503030403020204" pitchFamily="34" charset="0"/>
                <a:ea typeface="Source Sans Pro" panose="020B0503030403020204" pitchFamily="34" charset="0"/>
              </a:rPr>
            </a:br>
            <a:r>
              <a:rPr lang="en-US" sz="3400" dirty="0">
                <a:solidFill>
                  <a:schemeClr val="tx1"/>
                </a:solidFill>
                <a:latin typeface="Source Sans Pro" panose="020B0503030403020204" pitchFamily="34" charset="0"/>
                <a:ea typeface="Source Sans Pro" panose="020B0503030403020204" pitchFamily="34" charset="0"/>
              </a:rPr>
              <a:t>night showers </a:t>
            </a:r>
          </a:p>
        </p:txBody>
      </p:sp>
      <p:pic>
        <p:nvPicPr>
          <p:cNvPr id="20" name="Graphic 19" descr="Water with solid fill">
            <a:extLst>
              <a:ext uri="{FF2B5EF4-FFF2-40B4-BE49-F238E27FC236}">
                <a16:creationId xmlns:a16="http://schemas.microsoft.com/office/drawing/2014/main" id="{55ABF5AF-AC75-40F0-ABEA-9F735444D2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87359">
            <a:off x="7350641" y="948680"/>
            <a:ext cx="368138" cy="458085"/>
          </a:xfrm>
          <a:prstGeom prst="rect">
            <a:avLst/>
          </a:prstGeom>
        </p:spPr>
      </p:pic>
      <p:pic>
        <p:nvPicPr>
          <p:cNvPr id="12" name="Graphic 11" descr="Cloud with solid fill">
            <a:extLst>
              <a:ext uri="{FF2B5EF4-FFF2-40B4-BE49-F238E27FC236}">
                <a16:creationId xmlns:a16="http://schemas.microsoft.com/office/drawing/2014/main" id="{7F040306-1DDB-4DE1-B555-9BD2F2F3FD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15215" y="195232"/>
            <a:ext cx="1066800" cy="1066800"/>
          </a:xfrm>
          <a:prstGeom prst="rect">
            <a:avLst/>
          </a:prstGeom>
        </p:spPr>
      </p:pic>
      <p:pic>
        <p:nvPicPr>
          <p:cNvPr id="25" name="Graphic 24" descr="Cloud outline">
            <a:extLst>
              <a:ext uri="{FF2B5EF4-FFF2-40B4-BE49-F238E27FC236}">
                <a16:creationId xmlns:a16="http://schemas.microsoft.com/office/drawing/2014/main" id="{CC562C70-2CBE-40D6-9EFD-4C61083614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80145" y="101918"/>
            <a:ext cx="1116911" cy="1116911"/>
          </a:xfrm>
          <a:prstGeom prst="rect">
            <a:avLst/>
          </a:prstGeom>
        </p:spPr>
      </p:pic>
      <p:pic>
        <p:nvPicPr>
          <p:cNvPr id="22" name="Graphic 21" descr="Lightning bolt with solid fill">
            <a:extLst>
              <a:ext uri="{FF2B5EF4-FFF2-40B4-BE49-F238E27FC236}">
                <a16:creationId xmlns:a16="http://schemas.microsoft.com/office/drawing/2014/main" id="{4C312FA6-631D-4EF2-8B60-3D36C1A9FB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356599">
            <a:off x="7606268" y="952432"/>
            <a:ext cx="518456" cy="723498"/>
          </a:xfrm>
          <a:prstGeom prst="rect">
            <a:avLst/>
          </a:prstGeom>
        </p:spPr>
      </p:pic>
      <p:pic>
        <p:nvPicPr>
          <p:cNvPr id="32" name="Graphic 31" descr="Water with solid fill">
            <a:extLst>
              <a:ext uri="{FF2B5EF4-FFF2-40B4-BE49-F238E27FC236}">
                <a16:creationId xmlns:a16="http://schemas.microsoft.com/office/drawing/2014/main" id="{88F6E881-7ECE-4109-A370-D74933B85F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87359">
            <a:off x="8012214" y="913075"/>
            <a:ext cx="368138" cy="458085"/>
          </a:xfrm>
          <a:prstGeom prst="rect">
            <a:avLst/>
          </a:prstGeom>
        </p:spPr>
      </p:pic>
      <p:pic>
        <p:nvPicPr>
          <p:cNvPr id="34" name="Graphic 33" descr="Partial sun outline">
            <a:extLst>
              <a:ext uri="{FF2B5EF4-FFF2-40B4-BE49-F238E27FC236}">
                <a16:creationId xmlns:a16="http://schemas.microsoft.com/office/drawing/2014/main" id="{8D147EF7-10E7-4B82-B8CE-DED8D1E802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9290" y="96408"/>
            <a:ext cx="1415042" cy="1415042"/>
          </a:xfrm>
          <a:prstGeom prst="rect">
            <a:avLst/>
          </a:prstGeom>
        </p:spPr>
      </p:pic>
      <p:sp>
        <p:nvSpPr>
          <p:cNvPr id="35" name="Oval 34">
            <a:extLst>
              <a:ext uri="{FF2B5EF4-FFF2-40B4-BE49-F238E27FC236}">
                <a16:creationId xmlns:a16="http://schemas.microsoft.com/office/drawing/2014/main" id="{6D72480C-6D00-4AFA-9F97-9AE0A9093B6C}"/>
              </a:ext>
            </a:extLst>
          </p:cNvPr>
          <p:cNvSpPr/>
          <p:nvPr/>
        </p:nvSpPr>
        <p:spPr>
          <a:xfrm>
            <a:off x="1217849" y="495394"/>
            <a:ext cx="447393" cy="43111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5" name="Rectangle: Rounded Corners 14">
            <a:extLst>
              <a:ext uri="{FF2B5EF4-FFF2-40B4-BE49-F238E27FC236}">
                <a16:creationId xmlns:a16="http://schemas.microsoft.com/office/drawing/2014/main" id="{0E103DA9-2302-8CE6-C9CE-1BF12276E60B}"/>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6" name="Picture 15" descr="Text&#10;&#10;Description automatically generated">
            <a:extLst>
              <a:ext uri="{FF2B5EF4-FFF2-40B4-BE49-F238E27FC236}">
                <a16:creationId xmlns:a16="http://schemas.microsoft.com/office/drawing/2014/main" id="{D302CD9F-49CE-564B-19E3-53AA36C3651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13030591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4566" y="4265178"/>
            <a:ext cx="3429000" cy="170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8490" y="457200"/>
            <a:ext cx="7756263" cy="1054250"/>
          </a:xfrm>
        </p:spPr>
        <p:txBody>
          <a:bodyPr/>
          <a:lstStyle/>
          <a:p>
            <a:r>
              <a:rPr lang="en-US" dirty="0">
                <a:latin typeface="Avenir Next LT Pro Demi" panose="020B0704020202020204" pitchFamily="34" charset="0"/>
              </a:rPr>
              <a:t>Encounter Wildlife</a:t>
            </a:r>
          </a:p>
        </p:txBody>
      </p:sp>
      <p:pic>
        <p:nvPicPr>
          <p:cNvPr id="2053" name="Picture 5" descr="F:\DCIM\100OLYMP\P71634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562600" y="2393425"/>
            <a:ext cx="2263880" cy="18403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ule Deer | National Wildlife Federation">
            <a:extLst>
              <a:ext uri="{FF2B5EF4-FFF2-40B4-BE49-F238E27FC236}">
                <a16:creationId xmlns:a16="http://schemas.microsoft.com/office/drawing/2014/main" id="{2397D6CF-CA34-4332-A237-C3577516F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434" y="2093180"/>
            <a:ext cx="4366856" cy="21834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3CE4AE6-640E-49AA-A798-4B0DF47BD5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3184" y="4290035"/>
            <a:ext cx="2626251" cy="1792628"/>
          </a:xfrm>
          <a:prstGeom prst="rect">
            <a:avLst/>
          </a:prstGeom>
        </p:spPr>
      </p:pic>
      <p:sp>
        <p:nvSpPr>
          <p:cNvPr id="10" name="Rectangle: Rounded Corners 9">
            <a:extLst>
              <a:ext uri="{FF2B5EF4-FFF2-40B4-BE49-F238E27FC236}">
                <a16:creationId xmlns:a16="http://schemas.microsoft.com/office/drawing/2014/main" id="{51592B90-5EEB-DB79-AC66-86AC7F5DD93D}"/>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1255D970-9CF1-3A0C-3B1E-1F1CB44354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44813938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457200"/>
            <a:ext cx="7772400" cy="1054250"/>
          </a:xfrm>
        </p:spPr>
        <p:txBody>
          <a:bodyPr/>
          <a:lstStyle/>
          <a:p>
            <a:r>
              <a:rPr lang="en-US" dirty="0">
                <a:latin typeface="Avenir Next LT Pro Demi" panose="020B0704020202020204" pitchFamily="34" charset="0"/>
              </a:rPr>
              <a:t>Words of Wisdom</a:t>
            </a:r>
          </a:p>
        </p:txBody>
      </p:sp>
      <p:sp>
        <p:nvSpPr>
          <p:cNvPr id="9" name="Content Placeholder 1"/>
          <p:cNvSpPr txBox="1">
            <a:spLocks/>
          </p:cNvSpPr>
          <p:nvPr/>
        </p:nvSpPr>
        <p:spPr>
          <a:xfrm>
            <a:off x="681373" y="2209800"/>
            <a:ext cx="5342855" cy="4343399"/>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lnSpc>
                <a:spcPct val="120000"/>
              </a:lnSpc>
              <a:spcBef>
                <a:spcPts val="0"/>
              </a:spcBef>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Get in shape!</a:t>
            </a:r>
          </a:p>
          <a:p>
            <a:pPr>
              <a:lnSpc>
                <a:spcPct val="120000"/>
              </a:lnSpc>
              <a:spcBef>
                <a:spcPts val="0"/>
              </a:spcBef>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Read everything Philmont sends you</a:t>
            </a:r>
          </a:p>
          <a:p>
            <a:pPr>
              <a:lnSpc>
                <a:spcPct val="120000"/>
              </a:lnSpc>
              <a:spcBef>
                <a:spcPts val="0"/>
              </a:spcBef>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Have extra adult on-deck</a:t>
            </a:r>
          </a:p>
          <a:p>
            <a:pPr>
              <a:lnSpc>
                <a:spcPct val="120000"/>
              </a:lnSpc>
              <a:spcBef>
                <a:spcPts val="0"/>
              </a:spcBef>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Make it affordable</a:t>
            </a:r>
          </a:p>
          <a:p>
            <a:pPr marL="0" indent="0">
              <a:spcBef>
                <a:spcPts val="0"/>
              </a:spcBef>
              <a:buNone/>
            </a:pPr>
            <a:endParaRPr lang="en-US" sz="8400" dirty="0">
              <a:solidFill>
                <a:schemeClr val="accent1">
                  <a:lumMod val="75000"/>
                </a:schemeClr>
              </a:solidFill>
            </a:endParaRPr>
          </a:p>
          <a:p>
            <a:pPr lvl="8">
              <a:spcBef>
                <a:spcPts val="0"/>
              </a:spcBef>
            </a:pPr>
            <a:endParaRPr lang="en-US" dirty="0">
              <a:solidFill>
                <a:schemeClr val="tx2"/>
              </a:solidFill>
            </a:endParaRPr>
          </a:p>
        </p:txBody>
      </p:sp>
      <p:pic>
        <p:nvPicPr>
          <p:cNvPr id="6" name="Picture 5">
            <a:extLst>
              <a:ext uri="{FF2B5EF4-FFF2-40B4-BE49-F238E27FC236}">
                <a16:creationId xmlns:a16="http://schemas.microsoft.com/office/drawing/2014/main" id="{DA3DF83D-0186-45BC-9235-2E02F6688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41289" y="1981200"/>
            <a:ext cx="2956155" cy="4038600"/>
          </a:xfrm>
          <a:prstGeom prst="rect">
            <a:avLst/>
          </a:prstGeom>
        </p:spPr>
      </p:pic>
      <p:sp>
        <p:nvSpPr>
          <p:cNvPr id="8" name="Rectangle: Rounded Corners 7">
            <a:extLst>
              <a:ext uri="{FF2B5EF4-FFF2-40B4-BE49-F238E27FC236}">
                <a16:creationId xmlns:a16="http://schemas.microsoft.com/office/drawing/2014/main" id="{D30EB677-83C1-E5CE-18C7-D0EFE4F1E146}"/>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79F89787-0B18-2CCD-C959-D47C7AC440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107688715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962" y="4119038"/>
            <a:ext cx="2333486" cy="186678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652" y="4177590"/>
            <a:ext cx="2207058" cy="1765646"/>
          </a:xfrm>
          <a:prstGeom prst="rect">
            <a:avLst/>
          </a:prstGeom>
        </p:spPr>
      </p:pic>
      <p:sp>
        <p:nvSpPr>
          <p:cNvPr id="14" name="Content Placeholder 13"/>
          <p:cNvSpPr>
            <a:spLocks noGrp="1"/>
          </p:cNvSpPr>
          <p:nvPr>
            <p:ph idx="1"/>
          </p:nvPr>
        </p:nvSpPr>
        <p:spPr>
          <a:xfrm>
            <a:off x="468489" y="2225302"/>
            <a:ext cx="2825499" cy="2407395"/>
          </a:xfrm>
        </p:spPr>
        <p:txBody>
          <a:bodyPr>
            <a:normAutofit lnSpcReduction="10000"/>
          </a:bodyPr>
          <a:lstStyle/>
          <a:p>
            <a:pPr>
              <a:buFont typeface="Arial" panose="020B0604020202020204" pitchFamily="34" charset="0"/>
              <a:buChar char="•"/>
            </a:pPr>
            <a:r>
              <a:rPr lang="en-US" dirty="0">
                <a:solidFill>
                  <a:schemeClr val="tx1"/>
                </a:solidFill>
                <a:latin typeface="Source Sans Pro" panose="020B0503030403020204" pitchFamily="34" charset="0"/>
                <a:ea typeface="Source Sans Pro" panose="020B0503030403020204" pitchFamily="34" charset="0"/>
              </a:rPr>
              <a:t>Places</a:t>
            </a:r>
          </a:p>
          <a:p>
            <a:pPr>
              <a:buFont typeface="Arial" panose="020B0604020202020204" pitchFamily="34" charset="0"/>
              <a:buChar char="•"/>
            </a:pPr>
            <a:r>
              <a:rPr lang="en-US" dirty="0">
                <a:solidFill>
                  <a:schemeClr val="tx1"/>
                </a:solidFill>
                <a:latin typeface="Source Sans Pro" panose="020B0503030403020204" pitchFamily="34" charset="0"/>
                <a:ea typeface="Source Sans Pro" panose="020B0503030403020204" pitchFamily="34" charset="0"/>
              </a:rPr>
              <a:t>People</a:t>
            </a:r>
          </a:p>
          <a:p>
            <a:pPr>
              <a:buFont typeface="Arial" panose="020B0604020202020204" pitchFamily="34" charset="0"/>
              <a:buChar char="•"/>
            </a:pPr>
            <a:r>
              <a:rPr lang="en-US" dirty="0">
                <a:solidFill>
                  <a:schemeClr val="tx1"/>
                </a:solidFill>
                <a:latin typeface="Source Sans Pro" panose="020B0503030403020204" pitchFamily="34" charset="0"/>
                <a:ea typeface="Source Sans Pro" panose="020B0503030403020204" pitchFamily="34" charset="0"/>
              </a:rPr>
              <a:t>Program </a:t>
            </a:r>
            <a:br>
              <a:rPr lang="en-US" sz="2800" u="sng" dirty="0">
                <a:solidFill>
                  <a:schemeClr val="tx2">
                    <a:lumMod val="75000"/>
                  </a:schemeClr>
                </a:solidFill>
              </a:rPr>
            </a:br>
            <a:endParaRPr lang="en-US" sz="2800" dirty="0">
              <a:solidFill>
                <a:schemeClr val="tx2">
                  <a:lumMod val="75000"/>
                </a:schemeClr>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9700" y="4061533"/>
            <a:ext cx="2378671" cy="1902937"/>
          </a:xfrm>
          <a:prstGeom prst="rect">
            <a:avLst/>
          </a:prstGeom>
        </p:spPr>
      </p:pic>
      <p:sp>
        <p:nvSpPr>
          <p:cNvPr id="3" name="Title 2"/>
          <p:cNvSpPr>
            <a:spLocks noGrp="1"/>
          </p:cNvSpPr>
          <p:nvPr>
            <p:ph type="title"/>
          </p:nvPr>
        </p:nvSpPr>
        <p:spPr>
          <a:xfrm>
            <a:off x="685800" y="457200"/>
            <a:ext cx="7772400" cy="1054250"/>
          </a:xfrm>
        </p:spPr>
        <p:txBody>
          <a:bodyPr/>
          <a:lstStyle/>
          <a:p>
            <a:r>
              <a:rPr lang="en-US" dirty="0">
                <a:latin typeface="Avenir Next LT Pro Demi" panose="020B0704020202020204" pitchFamily="34" charset="0"/>
              </a:rPr>
              <a:t>Why Philmont?</a:t>
            </a:r>
            <a:endParaRPr lang="en-US" sz="3200" dirty="0">
              <a:latin typeface="Avenir Next LT Pro Demi" panose="020B07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3988" y="2109411"/>
            <a:ext cx="2381943" cy="190555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5828" y="2078931"/>
            <a:ext cx="2378674" cy="1902938"/>
          </a:xfrm>
          <a:prstGeom prst="rect">
            <a:avLst/>
          </a:prstGeom>
        </p:spPr>
      </p:pic>
      <p:sp>
        <p:nvSpPr>
          <p:cNvPr id="15" name="Rectangle: Rounded Corners 14">
            <a:extLst>
              <a:ext uri="{FF2B5EF4-FFF2-40B4-BE49-F238E27FC236}">
                <a16:creationId xmlns:a16="http://schemas.microsoft.com/office/drawing/2014/main" id="{3A468D97-3A8F-DF40-2E11-284D8B37F9A2}"/>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6" name="Picture 15" descr="Text&#10;&#10;Description automatically generated">
            <a:extLst>
              <a:ext uri="{FF2B5EF4-FFF2-40B4-BE49-F238E27FC236}">
                <a16:creationId xmlns:a16="http://schemas.microsoft.com/office/drawing/2014/main" id="{19DF4804-3459-80C2-70BD-83F7747602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407280940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7F5B3A-0A93-48DF-B495-F5CB5BA96346}"/>
              </a:ext>
            </a:extLst>
          </p:cNvPr>
          <p:cNvPicPr preferRelativeResize="0">
            <a:picLocks/>
          </p:cNvPicPr>
          <p:nvPr/>
        </p:nvPicPr>
        <p:blipFill>
          <a:blip r:embed="rId3"/>
          <a:stretch>
            <a:fillRect/>
          </a:stretch>
        </p:blipFill>
        <p:spPr>
          <a:xfrm>
            <a:off x="647700" y="1022449"/>
            <a:ext cx="2057400" cy="2057400"/>
          </a:xfrm>
          <a:prstGeom prst="rect">
            <a:avLst/>
          </a:prstGeom>
        </p:spPr>
      </p:pic>
      <p:pic>
        <p:nvPicPr>
          <p:cNvPr id="8" name="Picture 7">
            <a:extLst>
              <a:ext uri="{FF2B5EF4-FFF2-40B4-BE49-F238E27FC236}">
                <a16:creationId xmlns:a16="http://schemas.microsoft.com/office/drawing/2014/main" id="{C9076BE4-2A1C-4784-A63A-4922184A7E9C}"/>
              </a:ext>
            </a:extLst>
          </p:cNvPr>
          <p:cNvPicPr preferRelativeResize="0">
            <a:picLocks/>
          </p:cNvPicPr>
          <p:nvPr/>
        </p:nvPicPr>
        <p:blipFill>
          <a:blip r:embed="rId4"/>
          <a:stretch>
            <a:fillRect/>
          </a:stretch>
        </p:blipFill>
        <p:spPr>
          <a:xfrm>
            <a:off x="3440368" y="1022449"/>
            <a:ext cx="2057400" cy="2057400"/>
          </a:xfrm>
          <a:prstGeom prst="rect">
            <a:avLst/>
          </a:prstGeom>
        </p:spPr>
      </p:pic>
      <p:pic>
        <p:nvPicPr>
          <p:cNvPr id="10" name="Picture 9">
            <a:extLst>
              <a:ext uri="{FF2B5EF4-FFF2-40B4-BE49-F238E27FC236}">
                <a16:creationId xmlns:a16="http://schemas.microsoft.com/office/drawing/2014/main" id="{4A5CD64F-B9D2-4064-BC17-2B96FB346292}"/>
              </a:ext>
            </a:extLst>
          </p:cNvPr>
          <p:cNvPicPr preferRelativeResize="0">
            <a:picLocks/>
          </p:cNvPicPr>
          <p:nvPr/>
        </p:nvPicPr>
        <p:blipFill>
          <a:blip r:embed="rId5"/>
          <a:stretch>
            <a:fillRect/>
          </a:stretch>
        </p:blipFill>
        <p:spPr>
          <a:xfrm>
            <a:off x="6334063" y="1000958"/>
            <a:ext cx="2057400" cy="2057400"/>
          </a:xfrm>
          <a:prstGeom prst="rect">
            <a:avLst/>
          </a:prstGeom>
        </p:spPr>
      </p:pic>
      <p:pic>
        <p:nvPicPr>
          <p:cNvPr id="12" name="Picture 11">
            <a:extLst>
              <a:ext uri="{FF2B5EF4-FFF2-40B4-BE49-F238E27FC236}">
                <a16:creationId xmlns:a16="http://schemas.microsoft.com/office/drawing/2014/main" id="{82191CC4-7F44-47DF-9C74-D21F83C9F2EA}"/>
              </a:ext>
            </a:extLst>
          </p:cNvPr>
          <p:cNvPicPr preferRelativeResize="0">
            <a:picLocks/>
          </p:cNvPicPr>
          <p:nvPr/>
        </p:nvPicPr>
        <p:blipFill>
          <a:blip r:embed="rId6"/>
          <a:stretch>
            <a:fillRect/>
          </a:stretch>
        </p:blipFill>
        <p:spPr>
          <a:xfrm>
            <a:off x="562037" y="3574256"/>
            <a:ext cx="2057400" cy="2057400"/>
          </a:xfrm>
          <a:prstGeom prst="rect">
            <a:avLst/>
          </a:prstGeom>
        </p:spPr>
      </p:pic>
      <p:pic>
        <p:nvPicPr>
          <p:cNvPr id="13" name="Picture 3">
            <a:extLst>
              <a:ext uri="{FF2B5EF4-FFF2-40B4-BE49-F238E27FC236}">
                <a16:creationId xmlns:a16="http://schemas.microsoft.com/office/drawing/2014/main" id="{B7B063D6-7EDD-4FDC-9FB5-81C43B4975BA}"/>
              </a:ext>
            </a:extLst>
          </p:cNvPr>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063" y="3574256"/>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52096B32-0019-4507-8765-8259D2CE55AA}"/>
              </a:ext>
            </a:extLst>
          </p:cNvPr>
          <p:cNvSpPr txBox="1"/>
          <p:nvPr/>
        </p:nvSpPr>
        <p:spPr>
          <a:xfrm>
            <a:off x="441960" y="3049666"/>
            <a:ext cx="2468880" cy="461665"/>
          </a:xfrm>
          <a:prstGeom prst="rect">
            <a:avLst/>
          </a:prstGeom>
          <a:noFill/>
        </p:spPr>
        <p:txBody>
          <a:bodyPr wrap="square" rtlCol="0">
            <a:spAutoFit/>
          </a:bodyPr>
          <a:lstStyle/>
          <a:p>
            <a:pPr algn="ctr"/>
            <a:r>
              <a:rPr lang="en-US" sz="2400" dirty="0">
                <a:latin typeface="Avenir Next LT Pro Demi" panose="020B0704020202020204" pitchFamily="34" charset="0"/>
              </a:rPr>
              <a:t>Crew Treks</a:t>
            </a:r>
          </a:p>
        </p:txBody>
      </p:sp>
      <p:sp>
        <p:nvSpPr>
          <p:cNvPr id="16" name="TextBox 15">
            <a:extLst>
              <a:ext uri="{FF2B5EF4-FFF2-40B4-BE49-F238E27FC236}">
                <a16:creationId xmlns:a16="http://schemas.microsoft.com/office/drawing/2014/main" id="{E2BDDDC0-58E8-46B8-BD97-534A2E765051}"/>
              </a:ext>
            </a:extLst>
          </p:cNvPr>
          <p:cNvSpPr txBox="1"/>
          <p:nvPr/>
        </p:nvSpPr>
        <p:spPr>
          <a:xfrm>
            <a:off x="3429000" y="3064609"/>
            <a:ext cx="2105149" cy="461665"/>
          </a:xfrm>
          <a:prstGeom prst="rect">
            <a:avLst/>
          </a:prstGeom>
          <a:noFill/>
        </p:spPr>
        <p:txBody>
          <a:bodyPr wrap="square" rtlCol="0">
            <a:spAutoFit/>
          </a:bodyPr>
          <a:lstStyle/>
          <a:p>
            <a:pPr algn="ctr"/>
            <a:r>
              <a:rPr lang="en-US" sz="2400" dirty="0">
                <a:latin typeface="Avenir Next LT Pro Demi" panose="020B0704020202020204" pitchFamily="34" charset="0"/>
              </a:rPr>
              <a:t>Individuals</a:t>
            </a:r>
          </a:p>
        </p:txBody>
      </p:sp>
      <p:sp>
        <p:nvSpPr>
          <p:cNvPr id="17" name="TextBox 16">
            <a:extLst>
              <a:ext uri="{FF2B5EF4-FFF2-40B4-BE49-F238E27FC236}">
                <a16:creationId xmlns:a16="http://schemas.microsoft.com/office/drawing/2014/main" id="{5F4E5B63-F31A-403D-8BA3-7F74BC12944C}"/>
              </a:ext>
            </a:extLst>
          </p:cNvPr>
          <p:cNvSpPr txBox="1"/>
          <p:nvPr/>
        </p:nvSpPr>
        <p:spPr>
          <a:xfrm>
            <a:off x="6149340" y="3039308"/>
            <a:ext cx="2461260" cy="461665"/>
          </a:xfrm>
          <a:prstGeom prst="rect">
            <a:avLst/>
          </a:prstGeom>
          <a:noFill/>
        </p:spPr>
        <p:txBody>
          <a:bodyPr wrap="square" rtlCol="0">
            <a:spAutoFit/>
          </a:bodyPr>
          <a:lstStyle/>
          <a:p>
            <a:r>
              <a:rPr lang="en-US" sz="2400" dirty="0">
                <a:latin typeface="Avenir Next LT Pro Demi" panose="020B0704020202020204" pitchFamily="34" charset="0"/>
              </a:rPr>
              <a:t>Training Center</a:t>
            </a:r>
          </a:p>
        </p:txBody>
      </p:sp>
      <p:sp>
        <p:nvSpPr>
          <p:cNvPr id="18" name="TextBox 17">
            <a:extLst>
              <a:ext uri="{FF2B5EF4-FFF2-40B4-BE49-F238E27FC236}">
                <a16:creationId xmlns:a16="http://schemas.microsoft.com/office/drawing/2014/main" id="{4C818C27-F20E-4072-A6AB-55AC432BB367}"/>
              </a:ext>
            </a:extLst>
          </p:cNvPr>
          <p:cNvSpPr txBox="1"/>
          <p:nvPr/>
        </p:nvSpPr>
        <p:spPr>
          <a:xfrm>
            <a:off x="360107" y="5620107"/>
            <a:ext cx="2461260" cy="430887"/>
          </a:xfrm>
          <a:prstGeom prst="rect">
            <a:avLst/>
          </a:prstGeom>
          <a:noFill/>
        </p:spPr>
        <p:txBody>
          <a:bodyPr wrap="square" rtlCol="0">
            <a:spAutoFit/>
          </a:bodyPr>
          <a:lstStyle/>
          <a:p>
            <a:r>
              <a:rPr lang="en-US" sz="2200" dirty="0">
                <a:latin typeface="Avenir Next LT Pro Demi" panose="020B0704020202020204" pitchFamily="34" charset="0"/>
              </a:rPr>
              <a:t>Family Adventure</a:t>
            </a:r>
          </a:p>
        </p:txBody>
      </p:sp>
      <p:sp>
        <p:nvSpPr>
          <p:cNvPr id="19" name="TextBox 18">
            <a:extLst>
              <a:ext uri="{FF2B5EF4-FFF2-40B4-BE49-F238E27FC236}">
                <a16:creationId xmlns:a16="http://schemas.microsoft.com/office/drawing/2014/main" id="{CF89D18E-D00C-4CE1-BC8A-4E258C3EAE4C}"/>
              </a:ext>
            </a:extLst>
          </p:cNvPr>
          <p:cNvSpPr txBox="1"/>
          <p:nvPr/>
        </p:nvSpPr>
        <p:spPr>
          <a:xfrm>
            <a:off x="6165500" y="5579098"/>
            <a:ext cx="2461260" cy="461665"/>
          </a:xfrm>
          <a:prstGeom prst="rect">
            <a:avLst/>
          </a:prstGeom>
          <a:noFill/>
        </p:spPr>
        <p:txBody>
          <a:bodyPr wrap="square" rtlCol="0">
            <a:spAutoFit/>
          </a:bodyPr>
          <a:lstStyle/>
          <a:p>
            <a:pPr algn="ctr"/>
            <a:r>
              <a:rPr lang="en-US" sz="2400" dirty="0">
                <a:latin typeface="Avenir Next LT Pro Demi" panose="020B0704020202020204" pitchFamily="34" charset="0"/>
              </a:rPr>
              <a:t>Jobs</a:t>
            </a:r>
          </a:p>
        </p:txBody>
      </p:sp>
      <p:pic>
        <p:nvPicPr>
          <p:cNvPr id="20" name="Picture 19">
            <a:extLst>
              <a:ext uri="{FF2B5EF4-FFF2-40B4-BE49-F238E27FC236}">
                <a16:creationId xmlns:a16="http://schemas.microsoft.com/office/drawing/2014/main" id="{A7A70716-E562-4CED-A2AE-67BD0A8E8183}"/>
              </a:ext>
            </a:extLst>
          </p:cNvPr>
          <p:cNvPicPr preferRelativeResize="0">
            <a:picLocks/>
          </p:cNvPicPr>
          <p:nvPr/>
        </p:nvPicPr>
        <p:blipFill>
          <a:blip r:embed="rId8" cstate="print">
            <a:extLst>
              <a:ext uri="{28A0092B-C50C-407E-A947-70E740481C1C}">
                <a14:useLocalDpi xmlns:a14="http://schemas.microsoft.com/office/drawing/2010/main" val="0"/>
              </a:ext>
            </a:extLst>
          </a:blip>
          <a:stretch>
            <a:fillRect/>
          </a:stretch>
        </p:blipFill>
        <p:spPr>
          <a:xfrm>
            <a:off x="3448050" y="3574256"/>
            <a:ext cx="2057400" cy="2057400"/>
          </a:xfrm>
          <a:prstGeom prst="rect">
            <a:avLst/>
          </a:prstGeom>
        </p:spPr>
      </p:pic>
      <p:sp>
        <p:nvSpPr>
          <p:cNvPr id="21" name="TextBox 20">
            <a:extLst>
              <a:ext uri="{FF2B5EF4-FFF2-40B4-BE49-F238E27FC236}">
                <a16:creationId xmlns:a16="http://schemas.microsoft.com/office/drawing/2014/main" id="{212C683E-2BA1-40DF-A99D-7C11407A973B}"/>
              </a:ext>
            </a:extLst>
          </p:cNvPr>
          <p:cNvSpPr txBox="1"/>
          <p:nvPr/>
        </p:nvSpPr>
        <p:spPr>
          <a:xfrm>
            <a:off x="1937907" y="5651999"/>
            <a:ext cx="5077686" cy="400110"/>
          </a:xfrm>
          <a:prstGeom prst="rect">
            <a:avLst/>
          </a:prstGeom>
          <a:noFill/>
        </p:spPr>
        <p:txBody>
          <a:bodyPr wrap="square" rtlCol="0">
            <a:spAutoFit/>
          </a:bodyPr>
          <a:lstStyle/>
          <a:p>
            <a:pPr algn="ctr"/>
            <a:r>
              <a:rPr lang="en-US" sz="2000" dirty="0">
                <a:latin typeface="Avenir Next LT Pro Demi" panose="020B0704020202020204" pitchFamily="34" charset="0"/>
              </a:rPr>
              <a:t>Off-Season Adventures</a:t>
            </a:r>
          </a:p>
        </p:txBody>
      </p:sp>
      <p:sp>
        <p:nvSpPr>
          <p:cNvPr id="3" name="TextBox 2">
            <a:extLst>
              <a:ext uri="{FF2B5EF4-FFF2-40B4-BE49-F238E27FC236}">
                <a16:creationId xmlns:a16="http://schemas.microsoft.com/office/drawing/2014/main" id="{05DC2A4A-F89A-4095-90A0-7A94E5BB449E}"/>
              </a:ext>
            </a:extLst>
          </p:cNvPr>
          <p:cNvSpPr txBox="1"/>
          <p:nvPr/>
        </p:nvSpPr>
        <p:spPr>
          <a:xfrm>
            <a:off x="613410" y="293072"/>
            <a:ext cx="7743763" cy="615553"/>
          </a:xfrm>
          <a:prstGeom prst="rect">
            <a:avLst/>
          </a:prstGeom>
          <a:noFill/>
        </p:spPr>
        <p:txBody>
          <a:bodyPr wrap="square" rtlCol="0">
            <a:spAutoFit/>
          </a:bodyPr>
          <a:lstStyle/>
          <a:p>
            <a:pPr algn="ctr"/>
            <a:r>
              <a:rPr lang="en-US" sz="3400" dirty="0">
                <a:solidFill>
                  <a:schemeClr val="accent5">
                    <a:lumMod val="50000"/>
                  </a:schemeClr>
                </a:solidFill>
                <a:latin typeface="Avenir Next LT Pro Demi" panose="020B0704020202020204" pitchFamily="34" charset="0"/>
              </a:rPr>
              <a:t>One Philmont – Many Opportunities</a:t>
            </a:r>
          </a:p>
        </p:txBody>
      </p:sp>
      <p:sp>
        <p:nvSpPr>
          <p:cNvPr id="22" name="Rectangle: Rounded Corners 21">
            <a:extLst>
              <a:ext uri="{FF2B5EF4-FFF2-40B4-BE49-F238E27FC236}">
                <a16:creationId xmlns:a16="http://schemas.microsoft.com/office/drawing/2014/main" id="{5DC87EBB-41D5-7BA3-3030-191662D0B588}"/>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3" name="Picture 22" descr="Text&#10;&#10;Description automatically generated">
            <a:extLst>
              <a:ext uri="{FF2B5EF4-FFF2-40B4-BE49-F238E27FC236}">
                <a16:creationId xmlns:a16="http://schemas.microsoft.com/office/drawing/2014/main" id="{E87968DE-FD69-1CA0-AADF-58032B8347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59029340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Next LT Pro Demi" panose="020B0704020202020204" pitchFamily="34" charset="0"/>
              </a:rPr>
              <a:t>Financial Assistance</a:t>
            </a:r>
          </a:p>
        </p:txBody>
      </p:sp>
      <p:sp>
        <p:nvSpPr>
          <p:cNvPr id="5" name="Content Placeholder 4"/>
          <p:cNvSpPr>
            <a:spLocks noGrp="1"/>
          </p:cNvSpPr>
          <p:nvPr>
            <p:ph sz="quarter" idx="4294967295"/>
          </p:nvPr>
        </p:nvSpPr>
        <p:spPr>
          <a:xfrm>
            <a:off x="0" y="2239963"/>
            <a:ext cx="4749800" cy="3876675"/>
          </a:xfrm>
        </p:spPr>
        <p:txBody>
          <a:bodyPr>
            <a:normAutofit/>
          </a:bodyPr>
          <a:lstStyle/>
          <a:p>
            <a:pPr marL="457200" lvl="1" indent="-457200">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Ask your council</a:t>
            </a:r>
          </a:p>
          <a:p>
            <a:pPr marL="457200" lvl="1" indent="-457200">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Find local donors</a:t>
            </a:r>
          </a:p>
          <a:p>
            <a:pPr marL="457200" lvl="1" indent="-457200">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Check with Philmont</a:t>
            </a:r>
          </a:p>
          <a:p>
            <a:pPr marL="976313" lvl="1" indent="-576263">
              <a:buNone/>
            </a:pPr>
            <a:endParaRPr lang="en-US" dirty="0">
              <a:solidFill>
                <a:schemeClr val="accent1">
                  <a:lumMod val="75000"/>
                </a:schemeClr>
              </a:solidFill>
            </a:endParaRPr>
          </a:p>
          <a:p>
            <a:pPr lvl="1"/>
            <a:endParaRPr lang="en-US" dirty="0">
              <a:solidFill>
                <a:schemeClr val="accent1">
                  <a:lumMod val="75000"/>
                </a:schemeClr>
              </a:solidFill>
            </a:endParaRPr>
          </a:p>
        </p:txBody>
      </p:sp>
      <p:pic>
        <p:nvPicPr>
          <p:cNvPr id="4" name="Picture 3">
            <a:extLst>
              <a:ext uri="{FF2B5EF4-FFF2-40B4-BE49-F238E27FC236}">
                <a16:creationId xmlns:a16="http://schemas.microsoft.com/office/drawing/2014/main" id="{2D9139E5-DB65-4C1C-83DE-836A04531FD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9800" y="2020644"/>
            <a:ext cx="4422390" cy="4102270"/>
          </a:xfrm>
          <a:prstGeom prst="rect">
            <a:avLst/>
          </a:prstGeom>
        </p:spPr>
      </p:pic>
      <p:sp>
        <p:nvSpPr>
          <p:cNvPr id="8" name="Rectangle: Rounded Corners 7">
            <a:extLst>
              <a:ext uri="{FF2B5EF4-FFF2-40B4-BE49-F238E27FC236}">
                <a16:creationId xmlns:a16="http://schemas.microsoft.com/office/drawing/2014/main" id="{D5A4E101-885F-A8A6-BC9F-AC5677566A44}"/>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66E63A11-187A-EA81-398E-F6FBF5EAF7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71204101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74320"/>
            <a:ext cx="4710953" cy="1910716"/>
          </a:xfrm>
        </p:spPr>
        <p:txBody>
          <a:bodyPr/>
          <a:lstStyle/>
          <a:p>
            <a:r>
              <a:rPr lang="en-US" dirty="0">
                <a:latin typeface="Avenir Next LT Pro Demi" panose="020B0704020202020204" pitchFamily="34" charset="0"/>
              </a:rPr>
              <a:t>Individual Opportunities</a:t>
            </a:r>
          </a:p>
        </p:txBody>
      </p:sp>
      <p:pic>
        <p:nvPicPr>
          <p:cNvPr id="4" name="Picture 3" descr="A picture containing outdoor, sky, grass&#10;&#10;Description automatically generated">
            <a:extLst>
              <a:ext uri="{FF2B5EF4-FFF2-40B4-BE49-F238E27FC236}">
                <a16:creationId xmlns:a16="http://schemas.microsoft.com/office/drawing/2014/main" id="{27052C8F-DC0C-4CBE-80BC-340855917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2185036"/>
            <a:ext cx="4710953" cy="3768762"/>
          </a:xfrm>
          <a:prstGeom prst="rect">
            <a:avLst/>
          </a:prstGeom>
        </p:spPr>
      </p:pic>
      <p:pic>
        <p:nvPicPr>
          <p:cNvPr id="6" name="Picture 5">
            <a:extLst>
              <a:ext uri="{FF2B5EF4-FFF2-40B4-BE49-F238E27FC236}">
                <a16:creationId xmlns:a16="http://schemas.microsoft.com/office/drawing/2014/main" id="{D46CE580-49B5-454A-B2BF-31DA984ED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39116"/>
            <a:ext cx="3136943" cy="4267200"/>
          </a:xfrm>
          <a:prstGeom prst="rect">
            <a:avLst/>
          </a:prstGeom>
        </p:spPr>
      </p:pic>
      <p:sp>
        <p:nvSpPr>
          <p:cNvPr id="8" name="Rectangle: Rounded Corners 7">
            <a:extLst>
              <a:ext uri="{FF2B5EF4-FFF2-40B4-BE49-F238E27FC236}">
                <a16:creationId xmlns:a16="http://schemas.microsoft.com/office/drawing/2014/main" id="{EB9CB193-4166-278B-461B-AFDB37F98FC3}"/>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474B4DE8-12BD-72F3-B9FE-156C62AB9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108074586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457200"/>
            <a:ext cx="7772400" cy="1054250"/>
          </a:xfrm>
        </p:spPr>
        <p:txBody>
          <a:bodyPr/>
          <a:lstStyle/>
          <a:p>
            <a:r>
              <a:rPr lang="en-US" dirty="0">
                <a:latin typeface="Avenir Next LT Pro Demi" panose="020B0704020202020204" pitchFamily="34" charset="0"/>
              </a:rPr>
              <a:t>STEM Treks</a:t>
            </a:r>
            <a:endParaRPr lang="en-US" sz="3200" dirty="0">
              <a:latin typeface="Avenir Next LT Pro Demi" panose="020B0704020202020204" pitchFamily="34" charset="0"/>
            </a:endParaRPr>
          </a:p>
        </p:txBody>
      </p:sp>
      <p:pic>
        <p:nvPicPr>
          <p:cNvPr id="5" name="Picture 4">
            <a:extLst>
              <a:ext uri="{FF2B5EF4-FFF2-40B4-BE49-F238E27FC236}">
                <a16:creationId xmlns:a16="http://schemas.microsoft.com/office/drawing/2014/main" id="{9D5B2877-B358-493A-9D54-10F88BB91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35" y="2209800"/>
            <a:ext cx="3229156" cy="3560388"/>
          </a:xfrm>
          <a:prstGeom prst="rect">
            <a:avLst/>
          </a:prstGeom>
        </p:spPr>
      </p:pic>
      <p:sp>
        <p:nvSpPr>
          <p:cNvPr id="6" name="Content Placeholder 5">
            <a:extLst>
              <a:ext uri="{FF2B5EF4-FFF2-40B4-BE49-F238E27FC236}">
                <a16:creationId xmlns:a16="http://schemas.microsoft.com/office/drawing/2014/main" id="{FB5593DB-6200-4255-9802-5B9B18A2BBF6}"/>
              </a:ext>
            </a:extLst>
          </p:cNvPr>
          <p:cNvSpPr>
            <a:spLocks noGrp="1"/>
          </p:cNvSpPr>
          <p:nvPr>
            <p:ph idx="1"/>
          </p:nvPr>
        </p:nvSpPr>
        <p:spPr>
          <a:xfrm>
            <a:off x="4267200" y="2209800"/>
            <a:ext cx="4067355" cy="3877815"/>
          </a:xfrm>
        </p:spPr>
        <p:txBody>
          <a:bodyPr/>
          <a:lstStyle/>
          <a:p>
            <a:pPr>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Applied science in the backcountry</a:t>
            </a:r>
          </a:p>
          <a:p>
            <a:pPr>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Ages 14-18</a:t>
            </a:r>
          </a:p>
          <a:p>
            <a:pPr>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Co-Ed</a:t>
            </a:r>
          </a:p>
          <a:p>
            <a:endParaRPr lang="en-US" dirty="0">
              <a:solidFill>
                <a:schemeClr val="accent1">
                  <a:lumMod val="75000"/>
                </a:schemeClr>
              </a:solidFill>
            </a:endParaRPr>
          </a:p>
          <a:p>
            <a:endParaRPr lang="en-US" dirty="0"/>
          </a:p>
        </p:txBody>
      </p:sp>
      <p:sp>
        <p:nvSpPr>
          <p:cNvPr id="9" name="Rectangle: Rounded Corners 8">
            <a:extLst>
              <a:ext uri="{FF2B5EF4-FFF2-40B4-BE49-F238E27FC236}">
                <a16:creationId xmlns:a16="http://schemas.microsoft.com/office/drawing/2014/main" id="{8D427F65-B9DC-6C92-E62C-B483438193BF}"/>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06603365-5E74-5919-172A-796450233F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408491792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0"/>
            <a:ext cx="4253753" cy="3877815"/>
          </a:xfrm>
        </p:spPr>
        <p:txBody>
          <a:bodyPr>
            <a:normAutofit/>
          </a:bodyPr>
          <a:lstStyle/>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Ages 15 to 21</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Ultimate 21-day backcountry Trek </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Areas not available to ‘trekkers’</a:t>
            </a:r>
          </a:p>
        </p:txBody>
      </p:sp>
      <p:sp>
        <p:nvSpPr>
          <p:cNvPr id="3" name="Title 2"/>
          <p:cNvSpPr>
            <a:spLocks noGrp="1"/>
          </p:cNvSpPr>
          <p:nvPr>
            <p:ph type="title"/>
          </p:nvPr>
        </p:nvSpPr>
        <p:spPr>
          <a:xfrm>
            <a:off x="685800" y="457200"/>
            <a:ext cx="7772400" cy="1054250"/>
          </a:xfrm>
        </p:spPr>
        <p:txBody>
          <a:bodyPr/>
          <a:lstStyle/>
          <a:p>
            <a:r>
              <a:rPr lang="en-US" dirty="0">
                <a:latin typeface="Avenir Next LT Pro Demi" panose="020B0704020202020204" pitchFamily="34" charset="0"/>
              </a:rPr>
              <a:t>Rayado</a:t>
            </a:r>
            <a:endParaRPr lang="en-US" sz="3200" dirty="0">
              <a:latin typeface="Avenir Next LT Pro Demi" panose="020B0704020202020204" pitchFamily="34" charset="0"/>
            </a:endParaRPr>
          </a:p>
        </p:txBody>
      </p:sp>
      <p:pic>
        <p:nvPicPr>
          <p:cNvPr id="7171" name="Picture 3" descr="F:\Wildlife &amp; Ranching\Bighorn Sheep\BighornShee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286000"/>
            <a:ext cx="4114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1EF97818-C65C-23DB-4A3D-B9210BE234B4}"/>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C1082958-F4E9-8629-4561-8F7CD4EE35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83414683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286000"/>
            <a:ext cx="4495800" cy="4542890"/>
          </a:xfrm>
        </p:spPr>
        <p:txBody>
          <a:bodyPr>
            <a:normAutofit/>
          </a:bodyPr>
          <a:lstStyle/>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Ages 16 – 21</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7 days trail work/ 7-day trek</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Learn and apply conservation skills</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Reduced cost</a:t>
            </a:r>
          </a:p>
          <a:p>
            <a:endParaRPr lang="en-US" dirty="0">
              <a:solidFill>
                <a:schemeClr val="accent1">
                  <a:lumMod val="75000"/>
                </a:schemeClr>
              </a:solidFill>
            </a:endParaRPr>
          </a:p>
        </p:txBody>
      </p:sp>
      <p:sp>
        <p:nvSpPr>
          <p:cNvPr id="3" name="Title 2"/>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Trail Crew</a:t>
            </a:r>
            <a:endParaRPr lang="en-US" sz="3200" dirty="0">
              <a:latin typeface="Avenir Next LT Pro Demi" panose="020B0704020202020204" pitchFamily="34" charset="0"/>
            </a:endParaRPr>
          </a:p>
        </p:txBody>
      </p:sp>
      <p:pic>
        <p:nvPicPr>
          <p:cNvPr id="6" name="Picture 5">
            <a:extLst>
              <a:ext uri="{FF2B5EF4-FFF2-40B4-BE49-F238E27FC236}">
                <a16:creationId xmlns:a16="http://schemas.microsoft.com/office/drawing/2014/main" id="{E41AD87F-CF39-4BA9-A264-DFAC7AFB4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093" y="2286000"/>
            <a:ext cx="3205796" cy="3705225"/>
          </a:xfrm>
          <a:prstGeom prst="rect">
            <a:avLst/>
          </a:prstGeom>
        </p:spPr>
      </p:pic>
      <p:sp>
        <p:nvSpPr>
          <p:cNvPr id="8" name="Rectangle: Rounded Corners 7">
            <a:extLst>
              <a:ext uri="{FF2B5EF4-FFF2-40B4-BE49-F238E27FC236}">
                <a16:creationId xmlns:a16="http://schemas.microsoft.com/office/drawing/2014/main" id="{9C686605-87EC-8183-035B-8D46D4DFFDEB}"/>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BBAFC99E-008E-7C79-0255-03970D9FD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87480059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4801" y="2209800"/>
            <a:ext cx="4800600" cy="3962400"/>
          </a:xfrm>
        </p:spPr>
        <p:txBody>
          <a:bodyPr>
            <a:normAutofit lnSpcReduction="10000"/>
          </a:bodyPr>
          <a:lstStyle/>
          <a:p>
            <a:pPr>
              <a:lnSpc>
                <a:spcPct val="120000"/>
              </a:lnSpc>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Ages 16 - 21</a:t>
            </a:r>
          </a:p>
          <a:p>
            <a:pPr>
              <a:lnSpc>
                <a:spcPct val="120000"/>
              </a:lnSpc>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7 days trail work/</a:t>
            </a:r>
            <a:br>
              <a:rPr lang="en-US" sz="3500" dirty="0">
                <a:solidFill>
                  <a:schemeClr val="accent1">
                    <a:lumMod val="75000"/>
                  </a:schemeClr>
                </a:solidFill>
                <a:latin typeface="Source Sans Pro" panose="020B0503030403020204" pitchFamily="34" charset="0"/>
                <a:ea typeface="Source Sans Pro" panose="020B0503030403020204" pitchFamily="34" charset="0"/>
              </a:rPr>
            </a:br>
            <a:r>
              <a:rPr lang="en-US" sz="3500" dirty="0">
                <a:solidFill>
                  <a:schemeClr val="accent1">
                    <a:lumMod val="75000"/>
                  </a:schemeClr>
                </a:solidFill>
                <a:latin typeface="Source Sans Pro" panose="020B0503030403020204" pitchFamily="34" charset="0"/>
                <a:ea typeface="Source Sans Pro" panose="020B0503030403020204" pitchFamily="34" charset="0"/>
              </a:rPr>
              <a:t> 7 days of DIY Trek</a:t>
            </a:r>
          </a:p>
          <a:p>
            <a:pPr>
              <a:lnSpc>
                <a:spcPct val="120000"/>
              </a:lnSpc>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Embody “Cheerful Service”</a:t>
            </a:r>
          </a:p>
          <a:p>
            <a:pPr>
              <a:lnSpc>
                <a:spcPct val="120000"/>
              </a:lnSpc>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Reduced cost</a:t>
            </a:r>
          </a:p>
          <a:p>
            <a:pPr>
              <a:lnSpc>
                <a:spcPct val="120000"/>
              </a:lnSpc>
              <a:buFont typeface="Wingdings" panose="05000000000000000000" pitchFamily="2" charset="2"/>
              <a:buChar char="v"/>
            </a:pPr>
            <a:endParaRPr lang="en-US" sz="2800" dirty="0"/>
          </a:p>
          <a:p>
            <a:endParaRPr lang="en-US" dirty="0"/>
          </a:p>
          <a:p>
            <a:endParaRPr lang="en-US" dirty="0"/>
          </a:p>
        </p:txBody>
      </p:sp>
      <p:sp>
        <p:nvSpPr>
          <p:cNvPr id="3" name="Title 2"/>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Order of the Arrow</a:t>
            </a:r>
            <a:br>
              <a:rPr lang="en-US" dirty="0">
                <a:latin typeface="Avenir Next LT Pro Demi" panose="020B0704020202020204" pitchFamily="34" charset="0"/>
              </a:rPr>
            </a:br>
            <a:r>
              <a:rPr lang="en-US" dirty="0">
                <a:latin typeface="Avenir Next LT Pro Demi" panose="020B0704020202020204" pitchFamily="34" charset="0"/>
              </a:rPr>
              <a:t>Trail Crew</a:t>
            </a:r>
            <a:endParaRPr lang="en-US" sz="3200" dirty="0">
              <a:latin typeface="Avenir Next LT Pro Demi" panose="020B0704020202020204" pitchFamily="34" charset="0"/>
            </a:endParaRPr>
          </a:p>
        </p:txBody>
      </p:sp>
      <p:pic>
        <p:nvPicPr>
          <p:cNvPr id="5" name="Picture 4">
            <a:extLst>
              <a:ext uri="{FF2B5EF4-FFF2-40B4-BE49-F238E27FC236}">
                <a16:creationId xmlns:a16="http://schemas.microsoft.com/office/drawing/2014/main" id="{E664C249-A4A8-4406-9754-D4D54DA53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2000" y="2057400"/>
            <a:ext cx="2743200" cy="3942145"/>
          </a:xfrm>
          <a:prstGeom prst="rect">
            <a:avLst/>
          </a:prstGeom>
        </p:spPr>
      </p:pic>
      <p:sp>
        <p:nvSpPr>
          <p:cNvPr id="8" name="Rectangle: Rounded Corners 7">
            <a:extLst>
              <a:ext uri="{FF2B5EF4-FFF2-40B4-BE49-F238E27FC236}">
                <a16:creationId xmlns:a16="http://schemas.microsoft.com/office/drawing/2014/main" id="{76ED9914-C869-1DF0-634C-11F392552D96}"/>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B98FC593-E4DE-AD85-0D10-1D43BB6445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121257614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8600" y="2133600"/>
            <a:ext cx="4724400" cy="3877815"/>
          </a:xfrm>
        </p:spPr>
        <p:txBody>
          <a:bodyPr>
            <a:normAutofit/>
          </a:bodyPr>
          <a:lstStyle/>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16 to 21 years</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21 Day Trek</a:t>
            </a:r>
          </a:p>
          <a:p>
            <a:pPr marL="457200" lvl="1" indent="-457200">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In depth resource management</a:t>
            </a:r>
          </a:p>
          <a:p>
            <a:pPr marL="457200" lvl="1" indent="-457200">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Reduced cost</a:t>
            </a:r>
          </a:p>
          <a:p>
            <a:endParaRPr lang="en-US" sz="2100" dirty="0">
              <a:solidFill>
                <a:schemeClr val="accent1"/>
              </a:solidFill>
            </a:endParaRPr>
          </a:p>
          <a:p>
            <a:endParaRPr lang="en-US" dirty="0"/>
          </a:p>
        </p:txBody>
      </p:sp>
      <p:sp>
        <p:nvSpPr>
          <p:cNvPr id="3" name="Title 2"/>
          <p:cNvSpPr>
            <a:spLocks noGrp="1"/>
          </p:cNvSpPr>
          <p:nvPr>
            <p:ph type="title"/>
          </p:nvPr>
        </p:nvSpPr>
        <p:spPr>
          <a:xfrm>
            <a:off x="685800" y="457200"/>
            <a:ext cx="7772400" cy="1054250"/>
          </a:xfrm>
        </p:spPr>
        <p:txBody>
          <a:bodyPr/>
          <a:lstStyle/>
          <a:p>
            <a:r>
              <a:rPr lang="en-US" dirty="0">
                <a:latin typeface="Avenir Next LT Pro Demi" panose="020B0704020202020204" pitchFamily="34" charset="0"/>
              </a:rPr>
              <a:t>Roving Outdoor</a:t>
            </a:r>
            <a:br>
              <a:rPr lang="en-US" dirty="0">
                <a:latin typeface="Avenir Next LT Pro Demi" panose="020B0704020202020204" pitchFamily="34" charset="0"/>
              </a:rPr>
            </a:br>
            <a:r>
              <a:rPr lang="en-US" dirty="0">
                <a:latin typeface="Avenir Next LT Pro Demi" panose="020B0704020202020204" pitchFamily="34" charset="0"/>
              </a:rPr>
              <a:t> Conservation School</a:t>
            </a:r>
            <a:endParaRPr lang="en-US" sz="3200" dirty="0">
              <a:latin typeface="Avenir Next LT Pro Demi" panose="020B0704020202020204" pitchFamily="34" charset="0"/>
            </a:endParaRPr>
          </a:p>
        </p:txBody>
      </p:sp>
      <p:pic>
        <p:nvPicPr>
          <p:cNvPr id="2050" name="Picture 2" descr="No photo description available.">
            <a:extLst>
              <a:ext uri="{FF2B5EF4-FFF2-40B4-BE49-F238E27FC236}">
                <a16:creationId xmlns:a16="http://schemas.microsoft.com/office/drawing/2014/main" id="{C35413BA-A289-463A-BCF0-44CED99C5F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162006"/>
            <a:ext cx="2514600" cy="37732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B00A50C-A2C0-AD14-BACE-4A286D05F0A0}"/>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0F98D3B4-446B-655E-A210-087A807A1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122755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0970" y="2209800"/>
            <a:ext cx="5181600" cy="3877815"/>
          </a:xfrm>
        </p:spPr>
        <p:txBody>
          <a:bodyPr>
            <a:noAutofit/>
          </a:bodyPr>
          <a:lstStyle/>
          <a:p>
            <a:pPr>
              <a:lnSpc>
                <a:spcPct val="95000"/>
              </a:lnSpc>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Ages 16 to 21</a:t>
            </a:r>
          </a:p>
          <a:p>
            <a:pPr>
              <a:lnSpc>
                <a:spcPct val="95000"/>
              </a:lnSpc>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Know horse care</a:t>
            </a:r>
          </a:p>
          <a:p>
            <a:pPr>
              <a:lnSpc>
                <a:spcPct val="95000"/>
              </a:lnSpc>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Work 8 days</a:t>
            </a:r>
          </a:p>
          <a:p>
            <a:pPr>
              <a:lnSpc>
                <a:spcPct val="95000"/>
              </a:lnSpc>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Enjoy an 8-day cavalcade</a:t>
            </a:r>
          </a:p>
          <a:p>
            <a:pPr>
              <a:lnSpc>
                <a:spcPct val="95000"/>
              </a:lnSpc>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Reduced cost</a:t>
            </a:r>
          </a:p>
        </p:txBody>
      </p:sp>
      <p:sp>
        <p:nvSpPr>
          <p:cNvPr id="3" name="Title 2"/>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Ranch Hands</a:t>
            </a:r>
            <a:endParaRPr lang="en-US" sz="3200" dirty="0">
              <a:latin typeface="Avenir Next LT Pro Demi" panose="020B0704020202020204" pitchFamily="34" charset="0"/>
            </a:endParaRPr>
          </a:p>
        </p:txBody>
      </p:sp>
      <p:pic>
        <p:nvPicPr>
          <p:cNvPr id="5" name="Picture 4">
            <a:extLst>
              <a:ext uri="{FF2B5EF4-FFF2-40B4-BE49-F238E27FC236}">
                <a16:creationId xmlns:a16="http://schemas.microsoft.com/office/drawing/2014/main" id="{8CA2DC31-E289-428C-8B9B-7C6A95A48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766" y="2232660"/>
            <a:ext cx="2596943" cy="3496814"/>
          </a:xfrm>
          <a:prstGeom prst="rect">
            <a:avLst/>
          </a:prstGeom>
        </p:spPr>
      </p:pic>
      <p:sp>
        <p:nvSpPr>
          <p:cNvPr id="8" name="Rectangle: Rounded Corners 7">
            <a:extLst>
              <a:ext uri="{FF2B5EF4-FFF2-40B4-BE49-F238E27FC236}">
                <a16:creationId xmlns:a16="http://schemas.microsoft.com/office/drawing/2014/main" id="{8B3EBDCE-B8FE-B6FA-72A8-CC4752F482DD}"/>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EAE6C03B-B7C5-341C-4B58-E91B7E0686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43453115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57843"/>
            <a:ext cx="3810000" cy="1910716"/>
          </a:xfrm>
        </p:spPr>
        <p:txBody>
          <a:bodyPr/>
          <a:lstStyle/>
          <a:p>
            <a:r>
              <a:rPr lang="en-US" dirty="0">
                <a:latin typeface="Avenir Next LT Pro Demi" panose="020B0704020202020204" pitchFamily="34" charset="0"/>
              </a:rPr>
              <a:t>Philmont Training Center</a:t>
            </a:r>
            <a:endParaRPr lang="en-US" sz="3200" dirty="0">
              <a:latin typeface="Avenir Next LT Pro Demi" panose="020B0704020202020204" pitchFamily="34" charset="0"/>
            </a:endParaRPr>
          </a:p>
        </p:txBody>
      </p:sp>
      <p:pic>
        <p:nvPicPr>
          <p:cNvPr id="5" name="Picture 4">
            <a:extLst>
              <a:ext uri="{FF2B5EF4-FFF2-40B4-BE49-F238E27FC236}">
                <a16:creationId xmlns:a16="http://schemas.microsoft.com/office/drawing/2014/main" id="{73A0BBD8-23DA-446A-859A-449C15547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685800"/>
            <a:ext cx="4714690" cy="4983400"/>
          </a:xfrm>
          <a:prstGeom prst="rect">
            <a:avLst/>
          </a:prstGeom>
        </p:spPr>
      </p:pic>
      <p:pic>
        <p:nvPicPr>
          <p:cNvPr id="7" name="Picture 6">
            <a:extLst>
              <a:ext uri="{FF2B5EF4-FFF2-40B4-BE49-F238E27FC236}">
                <a16:creationId xmlns:a16="http://schemas.microsoft.com/office/drawing/2014/main" id="{C69DBCA6-25C2-4FF5-BE95-0CC93E4D9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590800"/>
            <a:ext cx="2589233" cy="3229727"/>
          </a:xfrm>
          <a:prstGeom prst="rect">
            <a:avLst/>
          </a:prstGeom>
        </p:spPr>
      </p:pic>
      <p:sp>
        <p:nvSpPr>
          <p:cNvPr id="9" name="Rectangle: Rounded Corners 8">
            <a:extLst>
              <a:ext uri="{FF2B5EF4-FFF2-40B4-BE49-F238E27FC236}">
                <a16:creationId xmlns:a16="http://schemas.microsoft.com/office/drawing/2014/main" id="{2BBB6D56-FAA1-4DEC-7A42-3276B948D387}"/>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D158CABB-17F5-2AAC-3266-C7E9BA2AF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164009166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Philmont Training Center</a:t>
            </a:r>
            <a:endParaRPr lang="en-US" sz="3200" dirty="0">
              <a:latin typeface="Avenir Next LT Pro Demi" panose="020B0704020202020204" pitchFamily="34" charset="0"/>
            </a:endParaRPr>
          </a:p>
        </p:txBody>
      </p:sp>
      <p:sp>
        <p:nvSpPr>
          <p:cNvPr id="2" name="Content Placeholder 1"/>
          <p:cNvSpPr>
            <a:spLocks noGrp="1"/>
          </p:cNvSpPr>
          <p:nvPr>
            <p:ph idx="1"/>
          </p:nvPr>
        </p:nvSpPr>
        <p:spPr>
          <a:xfrm>
            <a:off x="685801" y="2040141"/>
            <a:ext cx="4767712" cy="4513059"/>
          </a:xfrm>
        </p:spPr>
        <p:txBody>
          <a:bodyPr>
            <a:normAutofit/>
          </a:bodyPr>
          <a:lstStyle/>
          <a:p>
            <a:pPr>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Enroll on-line</a:t>
            </a:r>
          </a:p>
          <a:p>
            <a:pPr>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Have fun! </a:t>
            </a:r>
          </a:p>
          <a:p>
            <a:pPr>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Gain program insights</a:t>
            </a:r>
          </a:p>
          <a:p>
            <a:pPr>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Learn new skills</a:t>
            </a:r>
          </a:p>
          <a:p>
            <a:pPr>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Meet Scouters from across the country</a:t>
            </a:r>
          </a:p>
          <a:p>
            <a:pPr>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Bring your family</a:t>
            </a:r>
          </a:p>
          <a:p>
            <a:pPr marL="0" indent="0">
              <a:buNone/>
            </a:pPr>
            <a:endParaRPr lang="en-US" dirty="0"/>
          </a:p>
        </p:txBody>
      </p:sp>
      <p:pic>
        <p:nvPicPr>
          <p:cNvPr id="6" name="Picture 5">
            <a:extLst>
              <a:ext uri="{FF2B5EF4-FFF2-40B4-BE49-F238E27FC236}">
                <a16:creationId xmlns:a16="http://schemas.microsoft.com/office/drawing/2014/main" id="{5B68F80D-3CBD-4756-A849-6D103B9D8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512" y="2040141"/>
            <a:ext cx="3248733" cy="3952868"/>
          </a:xfrm>
          <a:prstGeom prst="rect">
            <a:avLst/>
          </a:prstGeom>
        </p:spPr>
      </p:pic>
      <p:sp>
        <p:nvSpPr>
          <p:cNvPr id="8" name="Rectangle: Rounded Corners 7">
            <a:extLst>
              <a:ext uri="{FF2B5EF4-FFF2-40B4-BE49-F238E27FC236}">
                <a16:creationId xmlns:a16="http://schemas.microsoft.com/office/drawing/2014/main" id="{835F279F-81FD-AD9C-CB70-4A6282A60C84}"/>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B5CBBED6-7477-B684-AB60-136A3D0578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64082677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2910B4-8CE1-4BF9-86A7-DEF28E955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730" y="1872711"/>
            <a:ext cx="3019139" cy="2904317"/>
          </a:xfrm>
          <a:prstGeom prst="rect">
            <a:avLst/>
          </a:prstGeom>
        </p:spPr>
      </p:pic>
      <p:pic>
        <p:nvPicPr>
          <p:cNvPr id="1030" name="Picture 6">
            <a:extLst>
              <a:ext uri="{FF2B5EF4-FFF2-40B4-BE49-F238E27FC236}">
                <a16:creationId xmlns:a16="http://schemas.microsoft.com/office/drawing/2014/main" id="{D8CA20C6-12D0-4FF2-B146-AA93ADB0CE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5747" y="274320"/>
            <a:ext cx="2679780" cy="39163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325CAD-5DA4-4292-B49C-64941CAA9C2C}"/>
              </a:ext>
            </a:extLst>
          </p:cNvPr>
          <p:cNvSpPr>
            <a:spLocks noGrp="1"/>
          </p:cNvSpPr>
          <p:nvPr>
            <p:ph type="title"/>
          </p:nvPr>
        </p:nvSpPr>
        <p:spPr>
          <a:xfrm>
            <a:off x="228600" y="274320"/>
            <a:ext cx="3644820" cy="1295400"/>
          </a:xfrm>
        </p:spPr>
        <p:txBody>
          <a:bodyPr/>
          <a:lstStyle/>
          <a:p>
            <a:r>
              <a:rPr lang="en-US" sz="4000" dirty="0">
                <a:latin typeface="Avenir Next LT Pro Demi" panose="020B0704020202020204" pitchFamily="34" charset="0"/>
              </a:rPr>
              <a:t>But First, </a:t>
            </a:r>
            <a:br>
              <a:rPr lang="en-US" sz="4000" dirty="0">
                <a:latin typeface="Avenir Next LT Pro Demi" panose="020B0704020202020204" pitchFamily="34" charset="0"/>
              </a:rPr>
            </a:br>
            <a:r>
              <a:rPr lang="en-US" sz="4000" dirty="0">
                <a:latin typeface="Avenir Next LT Pro Demi" panose="020B0704020202020204" pitchFamily="34" charset="0"/>
              </a:rPr>
              <a:t>Some History</a:t>
            </a:r>
          </a:p>
        </p:txBody>
      </p:sp>
      <p:pic>
        <p:nvPicPr>
          <p:cNvPr id="1026" name="Picture 2">
            <a:extLst>
              <a:ext uri="{FF2B5EF4-FFF2-40B4-BE49-F238E27FC236}">
                <a16:creationId xmlns:a16="http://schemas.microsoft.com/office/drawing/2014/main" id="{C6248065-D0F1-44E3-9346-7AC727A4C26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2234" y="405195"/>
            <a:ext cx="2514599" cy="32661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5674584-4091-4A90-8B9E-6D55501DA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7349" y="3705639"/>
            <a:ext cx="2976562" cy="2142779"/>
          </a:xfrm>
          <a:prstGeom prst="rect">
            <a:avLst/>
          </a:prstGeom>
        </p:spPr>
      </p:pic>
      <p:pic>
        <p:nvPicPr>
          <p:cNvPr id="5" name="Picture 4">
            <a:extLst>
              <a:ext uri="{FF2B5EF4-FFF2-40B4-BE49-F238E27FC236}">
                <a16:creationId xmlns:a16="http://schemas.microsoft.com/office/drawing/2014/main" id="{D772F3F2-3B35-4D97-B87D-40FA394FDA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7363" y="4179845"/>
            <a:ext cx="3515558" cy="1676393"/>
          </a:xfrm>
          <a:prstGeom prst="rect">
            <a:avLst/>
          </a:prstGeom>
        </p:spPr>
      </p:pic>
      <p:pic>
        <p:nvPicPr>
          <p:cNvPr id="1028" name="Picture 4" descr="Kit Carson wearing a beaver hat">
            <a:extLst>
              <a:ext uri="{FF2B5EF4-FFF2-40B4-BE49-F238E27FC236}">
                <a16:creationId xmlns:a16="http://schemas.microsoft.com/office/drawing/2014/main" id="{3928D11D-B9C2-4628-B2A8-F3ABAE15EB03}"/>
              </a:ext>
            </a:extLst>
          </p:cNvPr>
          <p:cNvPicPr>
            <a:picLocks noChangeAspect="1" noChangeArrowheads="1"/>
          </p:cNvPicPr>
          <p:nvPr/>
        </p:nvPicPr>
        <p:blipFill>
          <a:blip r:embed="rId8">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262972" y="2895600"/>
            <a:ext cx="1857413" cy="290431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1D48696B-9305-8D36-1F10-3C8DDE23FC2E}"/>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D43A8164-76D0-BE5B-B371-3B2011BF19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43260215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5800" y="457200"/>
            <a:ext cx="7772400" cy="1054100"/>
          </a:xfrm>
        </p:spPr>
        <p:txBody>
          <a:bodyPr/>
          <a:lstStyle/>
          <a:p>
            <a:r>
              <a:rPr lang="en-US" dirty="0">
                <a:latin typeface="Avenir Next LT Pro Demi" panose="020B0704020202020204" pitchFamily="34" charset="0"/>
              </a:rPr>
              <a:t>PTC Attendees</a:t>
            </a:r>
            <a:endParaRPr lang="en-US" sz="3200" dirty="0">
              <a:latin typeface="Avenir Next LT Pro Demi" panose="020B0704020202020204" pitchFamily="34" charset="0"/>
            </a:endParaRPr>
          </a:p>
        </p:txBody>
      </p:sp>
      <p:sp>
        <p:nvSpPr>
          <p:cNvPr id="5" name="Content Placeholder 1">
            <a:extLst>
              <a:ext uri="{FF2B5EF4-FFF2-40B4-BE49-F238E27FC236}">
                <a16:creationId xmlns:a16="http://schemas.microsoft.com/office/drawing/2014/main" id="{58AFE701-44F4-450E-AACD-66F6B937FA55}"/>
              </a:ext>
            </a:extLst>
          </p:cNvPr>
          <p:cNvSpPr txBox="1">
            <a:spLocks/>
          </p:cNvSpPr>
          <p:nvPr/>
        </p:nvSpPr>
        <p:spPr>
          <a:xfrm>
            <a:off x="693868" y="4236720"/>
            <a:ext cx="7756263" cy="2164080"/>
          </a:xfrm>
          <a:prstGeom prst="rect">
            <a:avLst/>
          </a:prstGeom>
        </p:spPr>
        <p:txBody>
          <a:bodyPr vert="horz" lIns="91440" tIns="45720" rIns="91440" bIns="45720" numCol="2" rtlCol="0">
            <a:normAutofit/>
          </a:bodyPr>
          <a:lstStyle>
            <a:lvl1pPr marL="365760" indent="-365760" algn="l" defTabSz="914400" rtl="0" eaLnBrk="1" latinLnBrk="0" hangingPunct="1">
              <a:spcBef>
                <a:spcPct val="20000"/>
              </a:spcBef>
              <a:buClr>
                <a:schemeClr val="accent1"/>
              </a:buClr>
              <a:buFont typeface="Wingdings" pitchFamily="2" charset="2"/>
              <a:buChar char=""/>
              <a:defRPr sz="40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30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spcBef>
                <a:spcPts val="0"/>
              </a:spcBef>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Unit leaders</a:t>
            </a:r>
          </a:p>
          <a:p>
            <a:pPr>
              <a:spcBef>
                <a:spcPts val="0"/>
              </a:spcBef>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District personnel</a:t>
            </a:r>
          </a:p>
          <a:p>
            <a:pPr>
              <a:spcBef>
                <a:spcPts val="0"/>
              </a:spcBef>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Commissioners</a:t>
            </a:r>
          </a:p>
          <a:p>
            <a:pPr>
              <a:spcBef>
                <a:spcPts val="0"/>
              </a:spcBef>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Council leaders</a:t>
            </a:r>
          </a:p>
          <a:p>
            <a:pPr>
              <a:spcBef>
                <a:spcPts val="0"/>
              </a:spcBef>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Key 3</a:t>
            </a:r>
          </a:p>
          <a:p>
            <a:pPr>
              <a:spcBef>
                <a:spcPts val="0"/>
              </a:spcBef>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Chartered Org Reps</a:t>
            </a:r>
          </a:p>
          <a:p>
            <a:pPr>
              <a:spcBef>
                <a:spcPts val="0"/>
              </a:spcBef>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Religious leaders</a:t>
            </a:r>
          </a:p>
          <a:p>
            <a:pPr>
              <a:spcBef>
                <a:spcPts val="0"/>
              </a:spcBef>
              <a:buFont typeface="Arial" panose="020B0604020202020204" pitchFamily="34" charset="0"/>
              <a:buChar char="•"/>
            </a:pPr>
            <a:r>
              <a:rPr lang="en-US" sz="2800" dirty="0">
                <a:solidFill>
                  <a:schemeClr val="accent1">
                    <a:lumMod val="75000"/>
                  </a:schemeClr>
                </a:solidFill>
                <a:latin typeface="Source Sans Pro" panose="020B0503030403020204" pitchFamily="34" charset="0"/>
                <a:ea typeface="Source Sans Pro" panose="020B0503030403020204" pitchFamily="34" charset="0"/>
              </a:rPr>
              <a:t>Any Scouter!</a:t>
            </a:r>
          </a:p>
        </p:txBody>
      </p:sp>
      <p:pic>
        <p:nvPicPr>
          <p:cNvPr id="7" name="Picture 6">
            <a:extLst>
              <a:ext uri="{FF2B5EF4-FFF2-40B4-BE49-F238E27FC236}">
                <a16:creationId xmlns:a16="http://schemas.microsoft.com/office/drawing/2014/main" id="{81E34AC7-EAE6-4A9D-ABEA-CE94F305A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848" y="1511300"/>
            <a:ext cx="5846147" cy="2740660"/>
          </a:xfrm>
          <a:prstGeom prst="rect">
            <a:avLst/>
          </a:prstGeom>
        </p:spPr>
      </p:pic>
      <p:sp>
        <p:nvSpPr>
          <p:cNvPr id="9" name="Rectangle: Rounded Corners 8">
            <a:extLst>
              <a:ext uri="{FF2B5EF4-FFF2-40B4-BE49-F238E27FC236}">
                <a16:creationId xmlns:a16="http://schemas.microsoft.com/office/drawing/2014/main" id="{3DD560E9-36C6-60E3-DC43-637832A3B0B8}"/>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ECA9EA93-AB5D-CC28-56BC-4BAB4734C2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53071475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426B57-EDC1-485A-AF1F-1991297822A4}"/>
              </a:ext>
            </a:extLst>
          </p:cNvPr>
          <p:cNvSpPr>
            <a:spLocks noGrp="1"/>
          </p:cNvSpPr>
          <p:nvPr>
            <p:ph idx="1"/>
          </p:nvPr>
        </p:nvSpPr>
        <p:spPr>
          <a:xfrm>
            <a:off x="4572000" y="2133600"/>
            <a:ext cx="4211550" cy="3877815"/>
          </a:xfrm>
        </p:spPr>
        <p:txBody>
          <a:bodyPr>
            <a:normAutofit/>
          </a:bodyPr>
          <a:lstStyle/>
          <a:p>
            <a:pPr>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Sustaining and Growing Units</a:t>
            </a:r>
          </a:p>
          <a:p>
            <a:pPr>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Recruiting Commissioners</a:t>
            </a:r>
          </a:p>
          <a:p>
            <a:pPr>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Shooting Sports</a:t>
            </a:r>
          </a:p>
          <a:p>
            <a:pPr>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Wilderness First Aid</a:t>
            </a:r>
          </a:p>
          <a:p>
            <a:pPr>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Leveraging Roundtable</a:t>
            </a:r>
          </a:p>
          <a:p>
            <a:endParaRPr lang="en-US" dirty="0"/>
          </a:p>
        </p:txBody>
      </p:sp>
      <p:sp>
        <p:nvSpPr>
          <p:cNvPr id="3" name="Title 2">
            <a:extLst>
              <a:ext uri="{FF2B5EF4-FFF2-40B4-BE49-F238E27FC236}">
                <a16:creationId xmlns:a16="http://schemas.microsoft.com/office/drawing/2014/main" id="{6C8CD630-A1BE-40ED-8E62-74A5828B2A87}"/>
              </a:ext>
            </a:extLst>
          </p:cNvPr>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Example Conferences</a:t>
            </a:r>
          </a:p>
        </p:txBody>
      </p:sp>
      <p:pic>
        <p:nvPicPr>
          <p:cNvPr id="5" name="Picture 4" descr="A group of people posing for a photo&#10;&#10;Description automatically generated">
            <a:extLst>
              <a:ext uri="{FF2B5EF4-FFF2-40B4-BE49-F238E27FC236}">
                <a16:creationId xmlns:a16="http://schemas.microsoft.com/office/drawing/2014/main" id="{A0959032-F9D3-4642-BBEA-4EB5BEF3C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29" y="2319907"/>
            <a:ext cx="4314092" cy="3505200"/>
          </a:xfrm>
          <a:prstGeom prst="rect">
            <a:avLst/>
          </a:prstGeom>
        </p:spPr>
      </p:pic>
      <p:sp>
        <p:nvSpPr>
          <p:cNvPr id="8" name="Rectangle: Rounded Corners 7">
            <a:extLst>
              <a:ext uri="{FF2B5EF4-FFF2-40B4-BE49-F238E27FC236}">
                <a16:creationId xmlns:a16="http://schemas.microsoft.com/office/drawing/2014/main" id="{3D7F9508-77ED-8853-3F70-E54C0DEC5AD1}"/>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A6050A80-81DD-6FFD-269B-3518D4DED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97526626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6B2E7-113D-CD5B-7BA0-AC21570CD424}"/>
              </a:ext>
            </a:extLst>
          </p:cNvPr>
          <p:cNvSpPr>
            <a:spLocks noGrp="1"/>
          </p:cNvSpPr>
          <p:nvPr>
            <p:ph idx="1"/>
          </p:nvPr>
        </p:nvSpPr>
        <p:spPr>
          <a:xfrm>
            <a:off x="381000" y="2209800"/>
            <a:ext cx="5486400" cy="4315648"/>
          </a:xfrm>
        </p:spPr>
        <p:txBody>
          <a:bodyPr>
            <a:normAutofit/>
          </a:bodyPr>
          <a:lstStyle/>
          <a:p>
            <a:pPr>
              <a:buSzPct val="80000"/>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 Kids and Kin Program</a:t>
            </a:r>
          </a:p>
          <a:p>
            <a:pPr lvl="1">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 Small Fry – Infants to 5</a:t>
            </a:r>
          </a:p>
          <a:p>
            <a:pPr lvl="1">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 Trappers – 6 to 10 </a:t>
            </a:r>
          </a:p>
          <a:p>
            <a:pPr lvl="1">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 Loggers – 11 to 13 </a:t>
            </a:r>
          </a:p>
          <a:p>
            <a:pPr lvl="1">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 Miners – 14 to 17 </a:t>
            </a:r>
          </a:p>
          <a:p>
            <a:pPr lvl="1">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 Silverados – Non-conference spouses</a:t>
            </a:r>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07D5CFC7-7708-9953-8518-7EFB795784A1}"/>
              </a:ext>
            </a:extLst>
          </p:cNvPr>
          <p:cNvSpPr>
            <a:spLocks noGrp="1"/>
          </p:cNvSpPr>
          <p:nvPr>
            <p:ph type="title"/>
          </p:nvPr>
        </p:nvSpPr>
        <p:spPr/>
        <p:txBody>
          <a:bodyPr/>
          <a:lstStyle/>
          <a:p>
            <a:r>
              <a:rPr lang="en-US" dirty="0">
                <a:latin typeface="Avenir Next LT Pro Demi" panose="020B0704020202020204" pitchFamily="34" charset="0"/>
              </a:rPr>
              <a:t>Bring Your Whole Family</a:t>
            </a:r>
          </a:p>
        </p:txBody>
      </p:sp>
      <p:pic>
        <p:nvPicPr>
          <p:cNvPr id="7" name="Picture 6" descr="A picture containing person, table, ground, outdoor&#10;&#10;Description automatically generated">
            <a:extLst>
              <a:ext uri="{FF2B5EF4-FFF2-40B4-BE49-F238E27FC236}">
                <a16:creationId xmlns:a16="http://schemas.microsoft.com/office/drawing/2014/main" id="{AA0B5708-C2CD-9A99-8936-0BA8DD5D6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057400"/>
            <a:ext cx="2586828" cy="3877816"/>
          </a:xfrm>
          <a:prstGeom prst="rect">
            <a:avLst/>
          </a:prstGeom>
        </p:spPr>
      </p:pic>
      <p:sp>
        <p:nvSpPr>
          <p:cNvPr id="8" name="Rectangle: Rounded Corners 7">
            <a:extLst>
              <a:ext uri="{FF2B5EF4-FFF2-40B4-BE49-F238E27FC236}">
                <a16:creationId xmlns:a16="http://schemas.microsoft.com/office/drawing/2014/main" id="{F565B3A9-0DC0-92C1-0A17-E5925C718A8B}"/>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8E0F9552-2CAE-0AC1-8D7A-9D11DE492B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64731874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12B4C-B032-4963-9A33-D7F6BEB56538}"/>
              </a:ext>
            </a:extLst>
          </p:cNvPr>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PTC Accommodations</a:t>
            </a:r>
          </a:p>
        </p:txBody>
      </p:sp>
      <p:pic>
        <p:nvPicPr>
          <p:cNvPr id="2052" name="Picture 4" descr="20190726_AlexCenci_EcoTentMarketing_002">
            <a:extLst>
              <a:ext uri="{FF2B5EF4-FFF2-40B4-BE49-F238E27FC236}">
                <a16:creationId xmlns:a16="http://schemas.microsoft.com/office/drawing/2014/main" id="{8FBCF191-240E-4D6A-93FC-5780C94425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9631" y="2487625"/>
            <a:ext cx="4458125" cy="2975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5EDCB00-D2C8-457B-B853-FF8F4DD59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877071"/>
            <a:ext cx="3499821" cy="2086747"/>
          </a:xfrm>
          <a:prstGeom prst="rect">
            <a:avLst/>
          </a:prstGeom>
        </p:spPr>
      </p:pic>
      <p:pic>
        <p:nvPicPr>
          <p:cNvPr id="2050" name="Picture 2" descr="May be an image of 1 person">
            <a:extLst>
              <a:ext uri="{FF2B5EF4-FFF2-40B4-BE49-F238E27FC236}">
                <a16:creationId xmlns:a16="http://schemas.microsoft.com/office/drawing/2014/main" id="{23A06354-C436-4F9F-922F-E38CB5C827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932" y="2042775"/>
            <a:ext cx="2914650" cy="23317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7CA06448-5DED-F292-AFFE-FBDBD5266A32}"/>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6AFBB386-0CC1-C099-BA7C-73B2E9CD61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23499761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49B975-028A-4758-A657-73D1C3E89C42}"/>
              </a:ext>
            </a:extLst>
          </p:cNvPr>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Meals</a:t>
            </a:r>
          </a:p>
        </p:txBody>
      </p:sp>
      <p:pic>
        <p:nvPicPr>
          <p:cNvPr id="3074" name="Picture 2" descr="May be an image of 2 people and people smiling">
            <a:extLst>
              <a:ext uri="{FF2B5EF4-FFF2-40B4-BE49-F238E27FC236}">
                <a16:creationId xmlns:a16="http://schemas.microsoft.com/office/drawing/2014/main" id="{885C0923-A5D6-484D-A125-5E8C75CBC2C7}"/>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88489" y="2702837"/>
            <a:ext cx="4104216" cy="30781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n image of 1 person and smiling">
            <a:extLst>
              <a:ext uri="{FF2B5EF4-FFF2-40B4-BE49-F238E27FC236}">
                <a16:creationId xmlns:a16="http://schemas.microsoft.com/office/drawing/2014/main" id="{4969F390-5278-4E4F-B16E-05E7C4CDFD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430" y="2337172"/>
            <a:ext cx="4192049" cy="26447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98123A94-948F-EFE5-F891-62E56CE06FA0}"/>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FDD22F06-78C0-3DA7-D249-CF58F91DBE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69165070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B7DF9-69F9-4285-9E06-868D53D5AD20}"/>
              </a:ext>
            </a:extLst>
          </p:cNvPr>
          <p:cNvSpPr>
            <a:spLocks noGrp="1"/>
          </p:cNvSpPr>
          <p:nvPr>
            <p:ph idx="1"/>
          </p:nvPr>
        </p:nvSpPr>
        <p:spPr/>
        <p:txBody>
          <a:bodyPr/>
          <a:lstStyle/>
          <a:p>
            <a:pPr>
              <a:buFont typeface="Arial" panose="020B0604020202020204" pitchFamily="34" charset="0"/>
              <a:buChar char="•"/>
            </a:pPr>
            <a:r>
              <a:rPr lang="en-US" dirty="0">
                <a:solidFill>
                  <a:schemeClr val="tx1"/>
                </a:solidFill>
                <a:latin typeface="Source Sans Pro" panose="020B0503030403020204" pitchFamily="34" charset="0"/>
                <a:ea typeface="Source Sans Pro" panose="020B0503030403020204" pitchFamily="34" charset="0"/>
              </a:rPr>
              <a:t>National Advanced Youth Leadership Experience (NAYLE)</a:t>
            </a:r>
          </a:p>
          <a:p>
            <a:pPr>
              <a:buFont typeface="Arial" panose="020B0604020202020204" pitchFamily="34" charset="0"/>
              <a:buChar char="•"/>
            </a:pPr>
            <a:r>
              <a:rPr lang="en-US" dirty="0">
                <a:solidFill>
                  <a:schemeClr val="tx1"/>
                </a:solidFill>
                <a:latin typeface="Source Sans Pro" panose="020B0503030403020204" pitchFamily="34" charset="0"/>
                <a:ea typeface="Source Sans Pro" panose="020B0503030403020204" pitchFamily="34" charset="0"/>
              </a:rPr>
              <a:t>Philmont Leadership Challenge (PLC)</a:t>
            </a:r>
          </a:p>
        </p:txBody>
      </p:sp>
      <p:sp>
        <p:nvSpPr>
          <p:cNvPr id="3" name="Title 2">
            <a:extLst>
              <a:ext uri="{FF2B5EF4-FFF2-40B4-BE49-F238E27FC236}">
                <a16:creationId xmlns:a16="http://schemas.microsoft.com/office/drawing/2014/main" id="{DC7DC15F-A505-45E0-BCFF-305F41F85DC0}"/>
              </a:ext>
            </a:extLst>
          </p:cNvPr>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Advanced Experiences</a:t>
            </a:r>
          </a:p>
        </p:txBody>
      </p:sp>
      <p:sp>
        <p:nvSpPr>
          <p:cNvPr id="6" name="Rectangle: Rounded Corners 5">
            <a:extLst>
              <a:ext uri="{FF2B5EF4-FFF2-40B4-BE49-F238E27FC236}">
                <a16:creationId xmlns:a16="http://schemas.microsoft.com/office/drawing/2014/main" id="{1FA6D515-5417-A6CD-3779-AD7EEF2777CA}"/>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1F8ED93B-A433-A7A4-1274-100AA0164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77694910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45546" y="2133600"/>
            <a:ext cx="4953000" cy="3877815"/>
          </a:xfrm>
        </p:spPr>
        <p:txBody>
          <a:bodyPr>
            <a:noAutofit/>
          </a:bodyPr>
          <a:lstStyle/>
          <a:p>
            <a:pPr>
              <a:spcBef>
                <a:spcPts val="0"/>
              </a:spcBef>
              <a:buFont typeface="Arial" panose="020B0604020202020204" pitchFamily="34" charset="0"/>
              <a:buChar char="•"/>
              <a:tabLst>
                <a:tab pos="571500" algn="l"/>
              </a:tabLst>
            </a:pPr>
            <a:r>
              <a:rPr lang="en-US" sz="3500" dirty="0">
                <a:solidFill>
                  <a:schemeClr val="tx1"/>
                </a:solidFill>
                <a:latin typeface="Source Sans Pro" panose="020B0503030403020204" pitchFamily="34" charset="0"/>
                <a:ea typeface="Source Sans Pro" panose="020B0503030403020204" pitchFamily="34" charset="0"/>
              </a:rPr>
              <a:t>14 to 21 years old</a:t>
            </a:r>
          </a:p>
          <a:p>
            <a:pPr>
              <a:spcBef>
                <a:spcPts val="0"/>
              </a:spcBef>
              <a:buFont typeface="Arial" panose="020B0604020202020204" pitchFamily="34" charset="0"/>
              <a:buChar char="•"/>
              <a:tabLst>
                <a:tab pos="571500" algn="l"/>
              </a:tabLst>
            </a:pPr>
            <a:r>
              <a:rPr lang="en-US" sz="3500" dirty="0">
                <a:solidFill>
                  <a:schemeClr val="tx1"/>
                </a:solidFill>
                <a:latin typeface="Source Sans Pro" panose="020B0503030403020204" pitchFamily="34" charset="0"/>
                <a:ea typeface="Source Sans Pro" panose="020B0503030403020204" pitchFamily="34" charset="0"/>
              </a:rPr>
              <a:t>In unit leadership position</a:t>
            </a:r>
          </a:p>
          <a:p>
            <a:pPr>
              <a:spcBef>
                <a:spcPts val="0"/>
              </a:spcBef>
              <a:buFont typeface="Arial" panose="020B0604020202020204" pitchFamily="34" charset="0"/>
              <a:buChar char="•"/>
              <a:tabLst>
                <a:tab pos="571500" algn="l"/>
              </a:tabLst>
            </a:pPr>
            <a:r>
              <a:rPr lang="en-US" sz="3500" dirty="0">
                <a:solidFill>
                  <a:schemeClr val="tx1"/>
                </a:solidFill>
                <a:latin typeface="Source Sans Pro" panose="020B0503030403020204" pitchFamily="34" charset="0"/>
                <a:ea typeface="Source Sans Pro" panose="020B0503030403020204" pitchFamily="34" charset="0"/>
              </a:rPr>
              <a:t>Intro to Leadership &amp; NYLT</a:t>
            </a:r>
          </a:p>
          <a:p>
            <a:pPr>
              <a:spcBef>
                <a:spcPts val="0"/>
              </a:spcBef>
              <a:buFont typeface="Arial" panose="020B0604020202020204" pitchFamily="34" charset="0"/>
              <a:buChar char="•"/>
              <a:tabLst>
                <a:tab pos="571500" algn="l"/>
              </a:tabLst>
            </a:pPr>
            <a:r>
              <a:rPr lang="en-US" sz="3500" dirty="0">
                <a:solidFill>
                  <a:schemeClr val="tx1"/>
                </a:solidFill>
                <a:latin typeface="Source Sans Pro" panose="020B0503030403020204" pitchFamily="34" charset="0"/>
                <a:ea typeface="Source Sans Pro" panose="020B0503030403020204" pitchFamily="34" charset="0"/>
              </a:rPr>
              <a:t>Candidate for Council NYLT staff</a:t>
            </a:r>
          </a:p>
        </p:txBody>
      </p:sp>
      <p:sp>
        <p:nvSpPr>
          <p:cNvPr id="3" name="Title 2"/>
          <p:cNvSpPr>
            <a:spLocks noGrp="1"/>
          </p:cNvSpPr>
          <p:nvPr>
            <p:ph type="title"/>
          </p:nvPr>
        </p:nvSpPr>
        <p:spPr>
          <a:xfrm>
            <a:off x="685800" y="457200"/>
            <a:ext cx="7772400" cy="1051560"/>
          </a:xfrm>
        </p:spPr>
        <p:txBody>
          <a:bodyPr/>
          <a:lstStyle/>
          <a:p>
            <a:r>
              <a:rPr lang="en-US" dirty="0">
                <a:latin typeface="Avenir Next LT Pro Demi" panose="020B0704020202020204" pitchFamily="34" charset="0"/>
              </a:rPr>
              <a:t>National Advanced Youth</a:t>
            </a:r>
            <a:br>
              <a:rPr lang="en-US" dirty="0">
                <a:latin typeface="Avenir Next LT Pro Demi" panose="020B0704020202020204" pitchFamily="34" charset="0"/>
              </a:rPr>
            </a:br>
            <a:r>
              <a:rPr lang="en-US" dirty="0">
                <a:latin typeface="Avenir Next LT Pro Demi" panose="020B0704020202020204" pitchFamily="34" charset="0"/>
              </a:rPr>
              <a:t> Leadership Experience</a:t>
            </a:r>
          </a:p>
        </p:txBody>
      </p:sp>
      <p:pic>
        <p:nvPicPr>
          <p:cNvPr id="6" name="Picture 5">
            <a:extLst>
              <a:ext uri="{FF2B5EF4-FFF2-40B4-BE49-F238E27FC236}">
                <a16:creationId xmlns:a16="http://schemas.microsoft.com/office/drawing/2014/main" id="{07F6985A-7F00-4196-B146-1F4355097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210769"/>
            <a:ext cx="3119461" cy="2792245"/>
          </a:xfrm>
          <a:prstGeom prst="rect">
            <a:avLst/>
          </a:prstGeom>
        </p:spPr>
      </p:pic>
      <p:pic>
        <p:nvPicPr>
          <p:cNvPr id="921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5703" y="4380594"/>
            <a:ext cx="1513173" cy="162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Rounded Corners 8">
            <a:extLst>
              <a:ext uri="{FF2B5EF4-FFF2-40B4-BE49-F238E27FC236}">
                <a16:creationId xmlns:a16="http://schemas.microsoft.com/office/drawing/2014/main" id="{11BE55A3-7511-1E90-87B9-132B304933F5}"/>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46288B5E-711F-4EA6-5C43-F0C7C7FE10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182441929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8EDDBC-88E1-45B3-A2C7-6F5654C02D30}"/>
              </a:ext>
            </a:extLst>
          </p:cNvPr>
          <p:cNvSpPr>
            <a:spLocks noGrp="1"/>
          </p:cNvSpPr>
          <p:nvPr>
            <p:ph idx="1"/>
          </p:nvPr>
        </p:nvSpPr>
        <p:spPr>
          <a:xfrm>
            <a:off x="4511548" y="2109558"/>
            <a:ext cx="4495800" cy="3877815"/>
          </a:xfrm>
        </p:spPr>
        <p:txBody>
          <a:bodyPr>
            <a:normAutofit/>
          </a:bodyPr>
          <a:lstStyle/>
          <a:p>
            <a:pPr>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Great Wood Badge ticket item</a:t>
            </a:r>
          </a:p>
          <a:p>
            <a:pPr>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Put Wood Badge leadership skills into practice</a:t>
            </a:r>
          </a:p>
          <a:p>
            <a:endParaRPr lang="en-US" sz="3000" dirty="0"/>
          </a:p>
        </p:txBody>
      </p:sp>
      <p:sp>
        <p:nvSpPr>
          <p:cNvPr id="3" name="Title 2">
            <a:extLst>
              <a:ext uri="{FF2B5EF4-FFF2-40B4-BE49-F238E27FC236}">
                <a16:creationId xmlns:a16="http://schemas.microsoft.com/office/drawing/2014/main" id="{723DB666-E32B-406C-B467-488B0327585A}"/>
              </a:ext>
            </a:extLst>
          </p:cNvPr>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Philmont Leadership Challenge</a:t>
            </a:r>
          </a:p>
        </p:txBody>
      </p:sp>
      <p:pic>
        <p:nvPicPr>
          <p:cNvPr id="5" name="Picture 4" descr="A picture containing person, hand&#10;&#10;Description automatically generated">
            <a:extLst>
              <a:ext uri="{FF2B5EF4-FFF2-40B4-BE49-F238E27FC236}">
                <a16:creationId xmlns:a16="http://schemas.microsoft.com/office/drawing/2014/main" id="{816DA450-4DAA-4BD8-B9B7-E8FB05F1AC44}"/>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01752" y="2103120"/>
            <a:ext cx="3886200" cy="347472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85ABD56D-2DE2-440D-A5E0-FFB08C01E8F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31755" y="4443744"/>
            <a:ext cx="1305351" cy="1482505"/>
          </a:xfrm>
          <a:prstGeom prst="rect">
            <a:avLst/>
          </a:prstGeom>
        </p:spPr>
      </p:pic>
      <p:sp>
        <p:nvSpPr>
          <p:cNvPr id="9" name="Rectangle: Rounded Corners 8">
            <a:extLst>
              <a:ext uri="{FF2B5EF4-FFF2-40B4-BE49-F238E27FC236}">
                <a16:creationId xmlns:a16="http://schemas.microsoft.com/office/drawing/2014/main" id="{CB7012B0-6106-CF79-75CC-D6E4BA2C0FF2}"/>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C057C572-D7B2-DC91-147B-6E37AA6469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73370825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799" y="457200"/>
            <a:ext cx="7772400" cy="1054250"/>
          </a:xfrm>
        </p:spPr>
        <p:txBody>
          <a:bodyPr/>
          <a:lstStyle/>
          <a:p>
            <a:r>
              <a:rPr lang="en-US" dirty="0">
                <a:latin typeface="Avenir Next LT Pro Demi" panose="020B0704020202020204" pitchFamily="34" charset="0"/>
              </a:rPr>
              <a:t>Weekly Schedule</a:t>
            </a:r>
            <a:endParaRPr lang="en-US" sz="3200" dirty="0">
              <a:latin typeface="Avenir Next LT Pro Demi" panose="020B0704020202020204" pitchFamily="34" charset="0"/>
            </a:endParaRPr>
          </a:p>
        </p:txBody>
      </p:sp>
      <p:graphicFrame>
        <p:nvGraphicFramePr>
          <p:cNvPr id="6" name="Table 2">
            <a:extLst>
              <a:ext uri="{FF2B5EF4-FFF2-40B4-BE49-F238E27FC236}">
                <a16:creationId xmlns:a16="http://schemas.microsoft.com/office/drawing/2014/main" id="{C2BFA09A-A566-4276-BE33-72748E96C23E}"/>
              </a:ext>
            </a:extLst>
          </p:cNvPr>
          <p:cNvGraphicFramePr>
            <a:graphicFrameLocks noGrp="1"/>
          </p:cNvGraphicFramePr>
          <p:nvPr>
            <p:extLst>
              <p:ext uri="{D42A27DB-BD31-4B8C-83A1-F6EECF244321}">
                <p14:modId xmlns:p14="http://schemas.microsoft.com/office/powerpoint/2010/main" val="560703647"/>
              </p:ext>
            </p:extLst>
          </p:nvPr>
        </p:nvGraphicFramePr>
        <p:xfrm>
          <a:off x="457199" y="1430599"/>
          <a:ext cx="8229599" cy="4526280"/>
        </p:xfrm>
        <a:graphic>
          <a:graphicData uri="http://schemas.openxmlformats.org/drawingml/2006/table">
            <a:tbl>
              <a:tblPr firstRow="1" bandRow="1">
                <a:tableStyleId>{5C22544A-7EE6-4342-B048-85BDC9FD1C3A}</a:tableStyleId>
              </a:tblPr>
              <a:tblGrid>
                <a:gridCol w="1186506">
                  <a:extLst>
                    <a:ext uri="{9D8B030D-6E8A-4147-A177-3AD203B41FA5}">
                      <a16:colId xmlns:a16="http://schemas.microsoft.com/office/drawing/2014/main" val="2036008639"/>
                    </a:ext>
                  </a:extLst>
                </a:gridCol>
                <a:gridCol w="1177013">
                  <a:extLst>
                    <a:ext uri="{9D8B030D-6E8A-4147-A177-3AD203B41FA5}">
                      <a16:colId xmlns:a16="http://schemas.microsoft.com/office/drawing/2014/main" val="3499709366"/>
                    </a:ext>
                  </a:extLst>
                </a:gridCol>
                <a:gridCol w="1195997">
                  <a:extLst>
                    <a:ext uri="{9D8B030D-6E8A-4147-A177-3AD203B41FA5}">
                      <a16:colId xmlns:a16="http://schemas.microsoft.com/office/drawing/2014/main" val="948882632"/>
                    </a:ext>
                  </a:extLst>
                </a:gridCol>
                <a:gridCol w="1186506">
                  <a:extLst>
                    <a:ext uri="{9D8B030D-6E8A-4147-A177-3AD203B41FA5}">
                      <a16:colId xmlns:a16="http://schemas.microsoft.com/office/drawing/2014/main" val="1447511256"/>
                    </a:ext>
                  </a:extLst>
                </a:gridCol>
                <a:gridCol w="1186506">
                  <a:extLst>
                    <a:ext uri="{9D8B030D-6E8A-4147-A177-3AD203B41FA5}">
                      <a16:colId xmlns:a16="http://schemas.microsoft.com/office/drawing/2014/main" val="1568063623"/>
                    </a:ext>
                  </a:extLst>
                </a:gridCol>
                <a:gridCol w="1186506">
                  <a:extLst>
                    <a:ext uri="{9D8B030D-6E8A-4147-A177-3AD203B41FA5}">
                      <a16:colId xmlns:a16="http://schemas.microsoft.com/office/drawing/2014/main" val="3931257360"/>
                    </a:ext>
                  </a:extLst>
                </a:gridCol>
                <a:gridCol w="1110565">
                  <a:extLst>
                    <a:ext uri="{9D8B030D-6E8A-4147-A177-3AD203B41FA5}">
                      <a16:colId xmlns:a16="http://schemas.microsoft.com/office/drawing/2014/main" val="1243720524"/>
                    </a:ext>
                  </a:extLst>
                </a:gridCol>
              </a:tblGrid>
              <a:tr h="502920">
                <a:tc>
                  <a:txBody>
                    <a:bodyPr/>
                    <a:lstStyle/>
                    <a:p>
                      <a:r>
                        <a:rPr lang="en-US" dirty="0"/>
                        <a:t>Sun</a:t>
                      </a:r>
                    </a:p>
                  </a:txBody>
                  <a:tcPr/>
                </a:tc>
                <a:tc>
                  <a:txBody>
                    <a:bodyPr/>
                    <a:lstStyle/>
                    <a:p>
                      <a:r>
                        <a:rPr lang="en-US" dirty="0"/>
                        <a:t>Mon</a:t>
                      </a:r>
                    </a:p>
                  </a:txBody>
                  <a:tcPr/>
                </a:tc>
                <a:tc>
                  <a:txBody>
                    <a:bodyPr/>
                    <a:lstStyle/>
                    <a:p>
                      <a:r>
                        <a:rPr lang="en-US" dirty="0"/>
                        <a:t>Tues</a:t>
                      </a:r>
                    </a:p>
                  </a:txBody>
                  <a:tcPr/>
                </a:tc>
                <a:tc>
                  <a:txBody>
                    <a:bodyPr/>
                    <a:lstStyle/>
                    <a:p>
                      <a:r>
                        <a:rPr lang="en-US" dirty="0"/>
                        <a:t>Wed</a:t>
                      </a:r>
                    </a:p>
                  </a:txBody>
                  <a:tcPr/>
                </a:tc>
                <a:tc>
                  <a:txBody>
                    <a:bodyPr/>
                    <a:lstStyle/>
                    <a:p>
                      <a:r>
                        <a:rPr lang="en-US" dirty="0"/>
                        <a:t>Thurs</a:t>
                      </a:r>
                    </a:p>
                  </a:txBody>
                  <a:tcPr/>
                </a:tc>
                <a:tc>
                  <a:txBody>
                    <a:bodyPr/>
                    <a:lstStyle/>
                    <a:p>
                      <a:r>
                        <a:rPr lang="en-US" dirty="0"/>
                        <a:t>Fri</a:t>
                      </a:r>
                    </a:p>
                  </a:txBody>
                  <a:tcPr/>
                </a:tc>
                <a:tc>
                  <a:txBody>
                    <a:bodyPr/>
                    <a:lstStyle/>
                    <a:p>
                      <a:r>
                        <a:rPr lang="en-US" dirty="0"/>
                        <a:t>Sat</a:t>
                      </a:r>
                    </a:p>
                  </a:txBody>
                  <a:tcPr/>
                </a:tc>
                <a:extLst>
                  <a:ext uri="{0D108BD9-81ED-4DB2-BD59-A6C34878D82A}">
                    <a16:rowId xmlns:a16="http://schemas.microsoft.com/office/drawing/2014/main" val="870028474"/>
                  </a:ext>
                </a:extLst>
              </a:tr>
              <a:tr h="502920">
                <a:tc>
                  <a:txBody>
                    <a:bodyPr/>
                    <a:lstStyle/>
                    <a:p>
                      <a:endParaRPr lang="en-US" dirty="0"/>
                    </a:p>
                  </a:txBody>
                  <a:tcPr/>
                </a:tc>
                <a:tc gridSpan="6">
                  <a:txBody>
                    <a:bodyPr/>
                    <a:lstStyle/>
                    <a:p>
                      <a:pPr algn="ctr">
                        <a:spcBef>
                          <a:spcPts val="1200"/>
                        </a:spcBef>
                      </a:pPr>
                      <a:endParaRPr lang="en-US" sz="1800"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extLst>
                  <a:ext uri="{0D108BD9-81ED-4DB2-BD59-A6C34878D82A}">
                    <a16:rowId xmlns:a16="http://schemas.microsoft.com/office/drawing/2014/main" val="2315365399"/>
                  </a:ext>
                </a:extLst>
              </a:tr>
              <a:tr h="502920">
                <a:tc>
                  <a:txBody>
                    <a:bodyPr/>
                    <a:lstStyle/>
                    <a:p>
                      <a:endParaRPr lang="en-US" dirty="0"/>
                    </a:p>
                  </a:txBody>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b="1" dirty="0"/>
                    </a:p>
                  </a:txBody>
                  <a:tcPr>
                    <a:solidFill>
                      <a:srgbClr val="0070C0"/>
                    </a:solidFill>
                  </a:tcPr>
                </a:tc>
                <a:tc>
                  <a:txBody>
                    <a:bodyPr/>
                    <a:lstStyle/>
                    <a:p>
                      <a:r>
                        <a:rPr lang="en-US" b="1" dirty="0">
                          <a:highlight>
                            <a:srgbClr val="FFFF00"/>
                          </a:highlight>
                        </a:rPr>
                        <a:t>Depart</a:t>
                      </a:r>
                    </a:p>
                  </a:txBody>
                  <a:tcPr>
                    <a:solidFill>
                      <a:srgbClr val="FFFF00"/>
                    </a:solidFill>
                  </a:tcPr>
                </a:tc>
                <a:extLst>
                  <a:ext uri="{0D108BD9-81ED-4DB2-BD59-A6C34878D82A}">
                    <a16:rowId xmlns:a16="http://schemas.microsoft.com/office/drawing/2014/main" val="1799025710"/>
                  </a:ext>
                </a:extLst>
              </a:tr>
              <a:tr h="502920">
                <a:tc>
                  <a:txBody>
                    <a:bodyPr/>
                    <a:lstStyle/>
                    <a:p>
                      <a:endParaRPr lang="en-US" dirty="0"/>
                    </a:p>
                  </a:txBody>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highlight>
                          <a:srgbClr val="FFFF00"/>
                        </a:highlight>
                      </a:endParaRPr>
                    </a:p>
                  </a:txBody>
                  <a:tcPr>
                    <a:solidFill>
                      <a:srgbClr val="FFFF00"/>
                    </a:solidFill>
                  </a:tcPr>
                </a:tc>
                <a:extLst>
                  <a:ext uri="{0D108BD9-81ED-4DB2-BD59-A6C34878D82A}">
                    <a16:rowId xmlns:a16="http://schemas.microsoft.com/office/drawing/2014/main" val="2828976771"/>
                  </a:ext>
                </a:extLst>
              </a:tr>
              <a:tr h="502920">
                <a:tc>
                  <a:txBody>
                    <a:bodyPr/>
                    <a:lstStyle/>
                    <a:p>
                      <a:endParaRPr lang="en-US" dirty="0"/>
                    </a:p>
                  </a:txBody>
                  <a:tcPr/>
                </a:tc>
                <a:tc gridSpan="5">
                  <a:txBody>
                    <a:bodyPr/>
                    <a:lstStyle/>
                    <a:p>
                      <a:pPr algn="ctr"/>
                      <a:r>
                        <a:rPr lang="en-US" sz="1800" dirty="0"/>
                        <a:t>Lunch</a:t>
                      </a:r>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a:txBody>
                    <a:bodyPr/>
                    <a:lstStyle/>
                    <a:p>
                      <a:endParaRPr lang="en-US" dirty="0"/>
                    </a:p>
                  </a:txBody>
                  <a:tcPr/>
                </a:tc>
                <a:extLst>
                  <a:ext uri="{0D108BD9-81ED-4DB2-BD59-A6C34878D82A}">
                    <a16:rowId xmlns:a16="http://schemas.microsoft.com/office/drawing/2014/main" val="938581626"/>
                  </a:ext>
                </a:extLst>
              </a:tr>
              <a:tr h="502920">
                <a:tc>
                  <a:txBody>
                    <a:bodyPr/>
                    <a:lstStyle/>
                    <a:p>
                      <a:r>
                        <a:rPr lang="en-US" b="1" dirty="0"/>
                        <a:t>Arrive</a:t>
                      </a:r>
                    </a:p>
                  </a:txBody>
                  <a:tcPr>
                    <a:solidFill>
                      <a:srgbClr val="FFFF00"/>
                    </a:solidFill>
                  </a:tcPr>
                </a:tc>
                <a:tc>
                  <a:txBody>
                    <a:bodyPr/>
                    <a:lstStyle/>
                    <a:p>
                      <a:endParaRPr lang="en-US" dirty="0"/>
                    </a:p>
                  </a:txBody>
                  <a:tcPr>
                    <a:solidFill>
                      <a:srgbClr val="0070C0"/>
                    </a:solidFill>
                  </a:tcPr>
                </a:tc>
                <a:tc>
                  <a:txBody>
                    <a:bodyPr/>
                    <a:lstStyle/>
                    <a:p>
                      <a:endParaRPr lang="en-US" sz="2200" dirty="0"/>
                    </a:p>
                  </a:txBody>
                  <a:tcPr>
                    <a:solidFill>
                      <a:srgbClr val="0070C0"/>
                    </a:solidFill>
                  </a:tcPr>
                </a:tc>
                <a:tc rowSpan="2">
                  <a:txBody>
                    <a:bodyPr/>
                    <a:lstStyle/>
                    <a:p>
                      <a:pPr algn="ctr">
                        <a:spcBef>
                          <a:spcPts val="1200"/>
                        </a:spcBef>
                      </a:pPr>
                      <a:r>
                        <a:rPr lang="en-US" sz="1800" dirty="0"/>
                        <a:t>Free</a:t>
                      </a:r>
                    </a:p>
                    <a:p>
                      <a:pPr algn="ctr"/>
                      <a:r>
                        <a:rPr lang="en-US" sz="1800" dirty="0"/>
                        <a:t>time</a:t>
                      </a:r>
                    </a:p>
                  </a:txBody>
                  <a:tcPr>
                    <a:solidFill>
                      <a:srgbClr val="92D05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tc>
                <a:extLst>
                  <a:ext uri="{0D108BD9-81ED-4DB2-BD59-A6C34878D82A}">
                    <a16:rowId xmlns:a16="http://schemas.microsoft.com/office/drawing/2014/main" val="1177204190"/>
                  </a:ext>
                </a:extLst>
              </a:tr>
              <a:tr h="502920">
                <a:tc>
                  <a:txBody>
                    <a:bodyPr/>
                    <a:lstStyle/>
                    <a:p>
                      <a:endParaRPr lang="en-US" dirty="0"/>
                    </a:p>
                  </a:txBody>
                  <a:tcPr>
                    <a:solidFill>
                      <a:srgbClr val="FFFF00"/>
                    </a:solidFill>
                  </a:tcPr>
                </a:tc>
                <a:tc>
                  <a:txBody>
                    <a:bodyPr/>
                    <a:lstStyle/>
                    <a:p>
                      <a:endParaRPr lang="en-US" dirty="0"/>
                    </a:p>
                  </a:txBody>
                  <a:tcPr>
                    <a:solidFill>
                      <a:srgbClr val="0070C0"/>
                    </a:solidFill>
                  </a:tcPr>
                </a:tc>
                <a:tc>
                  <a:txBody>
                    <a:bodyPr/>
                    <a:lstStyle/>
                    <a:p>
                      <a:endParaRPr lang="en-US" sz="2200" dirty="0"/>
                    </a:p>
                  </a:txBody>
                  <a:tcPr>
                    <a:solidFill>
                      <a:srgbClr val="0070C0"/>
                    </a:solidFill>
                  </a:tcPr>
                </a:tc>
                <a:tc vMerge="1">
                  <a:txBody>
                    <a:bodyPr/>
                    <a:lstStyle/>
                    <a:p>
                      <a:endParaRPr lang="en-US" sz="3000" dirty="0"/>
                    </a:p>
                  </a:txBody>
                  <a:tcPr>
                    <a:solidFill>
                      <a:srgbClr val="92D050"/>
                    </a:solidFill>
                  </a:tcPr>
                </a:tc>
                <a:tc>
                  <a:txBody>
                    <a:bodyPr/>
                    <a:lstStyle/>
                    <a:p>
                      <a:endParaRPr lang="en-US" dirty="0"/>
                    </a:p>
                  </a:txBody>
                  <a:tcPr>
                    <a:solidFill>
                      <a:srgbClr val="0070C0"/>
                    </a:solidFill>
                  </a:tcPr>
                </a:tc>
                <a:tc>
                  <a:txBody>
                    <a:bodyPr/>
                    <a:lstStyle/>
                    <a:p>
                      <a:endParaRPr lang="en-US" dirty="0"/>
                    </a:p>
                  </a:txBody>
                  <a:tcPr>
                    <a:solidFill>
                      <a:srgbClr val="0070C0"/>
                    </a:solidFill>
                  </a:tcPr>
                </a:tc>
                <a:tc>
                  <a:txBody>
                    <a:bodyPr/>
                    <a:lstStyle/>
                    <a:p>
                      <a:endParaRPr lang="en-US" dirty="0"/>
                    </a:p>
                  </a:txBody>
                  <a:tcPr/>
                </a:tc>
                <a:extLst>
                  <a:ext uri="{0D108BD9-81ED-4DB2-BD59-A6C34878D82A}">
                    <a16:rowId xmlns:a16="http://schemas.microsoft.com/office/drawing/2014/main" val="1646932422"/>
                  </a:ext>
                </a:extLst>
              </a:tr>
              <a:tr h="502920">
                <a:tc gridSpan="6">
                  <a:txBody>
                    <a:bodyPr/>
                    <a:lstStyle/>
                    <a:p>
                      <a:pPr algn="ctr"/>
                      <a:endParaRPr lang="en-US" sz="1800" dirty="0"/>
                    </a:p>
                  </a:txBody>
                  <a:tcPr>
                    <a:solidFill>
                      <a:srgbClr val="FFC000"/>
                    </a:solidFill>
                  </a:tcPr>
                </a:tc>
                <a:tc hMerge="1">
                  <a:txBody>
                    <a:bodyPr/>
                    <a:lstStyle/>
                    <a:p>
                      <a:pPr algn="ctr"/>
                      <a:r>
                        <a:rPr lang="en-US" sz="3000" dirty="0"/>
                        <a:t>Dinner</a:t>
                      </a:r>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hMerge="1">
                  <a:txBody>
                    <a:bodyPr/>
                    <a:lstStyle/>
                    <a:p>
                      <a:endParaRPr lang="en-US" dirty="0"/>
                    </a:p>
                  </a:txBody>
                  <a:tcPr>
                    <a:solidFill>
                      <a:srgbClr val="FFC000"/>
                    </a:solidFill>
                  </a:tcPr>
                </a:tc>
                <a:tc>
                  <a:txBody>
                    <a:bodyPr/>
                    <a:lstStyle/>
                    <a:p>
                      <a:endParaRPr lang="en-US" dirty="0"/>
                    </a:p>
                  </a:txBody>
                  <a:tcPr/>
                </a:tc>
                <a:extLst>
                  <a:ext uri="{0D108BD9-81ED-4DB2-BD59-A6C34878D82A}">
                    <a16:rowId xmlns:a16="http://schemas.microsoft.com/office/drawing/2014/main" val="2472598089"/>
                  </a:ext>
                </a:extLst>
              </a:tr>
              <a:tr h="502920">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solidFill>
                      <a:srgbClr val="92D050"/>
                    </a:solidFill>
                  </a:tcPr>
                </a:tc>
                <a:tc>
                  <a:txBody>
                    <a:bodyPr/>
                    <a:lstStyle/>
                    <a:p>
                      <a:endParaRPr lang="en-US" dirty="0"/>
                    </a:p>
                  </a:txBody>
                  <a:tcPr/>
                </a:tc>
                <a:extLst>
                  <a:ext uri="{0D108BD9-81ED-4DB2-BD59-A6C34878D82A}">
                    <a16:rowId xmlns:a16="http://schemas.microsoft.com/office/drawing/2014/main" val="4173349828"/>
                  </a:ext>
                </a:extLst>
              </a:tr>
            </a:tbl>
          </a:graphicData>
        </a:graphic>
      </p:graphicFrame>
      <p:sp>
        <p:nvSpPr>
          <p:cNvPr id="7" name="TextBox 6">
            <a:extLst>
              <a:ext uri="{FF2B5EF4-FFF2-40B4-BE49-F238E27FC236}">
                <a16:creationId xmlns:a16="http://schemas.microsoft.com/office/drawing/2014/main" id="{4B14BB5B-A654-420A-98FD-E17D6496C789}"/>
              </a:ext>
            </a:extLst>
          </p:cNvPr>
          <p:cNvSpPr txBox="1"/>
          <p:nvPr/>
        </p:nvSpPr>
        <p:spPr>
          <a:xfrm>
            <a:off x="2014591" y="2715080"/>
            <a:ext cx="5181600" cy="369332"/>
          </a:xfrm>
          <a:prstGeom prst="rect">
            <a:avLst/>
          </a:prstGeom>
          <a:noFill/>
        </p:spPr>
        <p:txBody>
          <a:bodyPr wrap="square" rtlCol="0">
            <a:spAutoFit/>
          </a:bodyPr>
          <a:lstStyle/>
          <a:p>
            <a:pPr algn="ctr"/>
            <a:r>
              <a:rPr lang="en-US" dirty="0"/>
              <a:t>Conferences</a:t>
            </a:r>
          </a:p>
        </p:txBody>
      </p:sp>
      <p:sp>
        <p:nvSpPr>
          <p:cNvPr id="8" name="TextBox 7">
            <a:extLst>
              <a:ext uri="{FF2B5EF4-FFF2-40B4-BE49-F238E27FC236}">
                <a16:creationId xmlns:a16="http://schemas.microsoft.com/office/drawing/2014/main" id="{AA673D7C-9324-42F8-A075-0998884B0A9C}"/>
              </a:ext>
            </a:extLst>
          </p:cNvPr>
          <p:cNvSpPr txBox="1"/>
          <p:nvPr/>
        </p:nvSpPr>
        <p:spPr>
          <a:xfrm>
            <a:off x="2052691" y="4272802"/>
            <a:ext cx="1524000" cy="369332"/>
          </a:xfrm>
          <a:prstGeom prst="rect">
            <a:avLst/>
          </a:prstGeom>
          <a:noFill/>
        </p:spPr>
        <p:txBody>
          <a:bodyPr wrap="square" rtlCol="0">
            <a:spAutoFit/>
          </a:bodyPr>
          <a:lstStyle/>
          <a:p>
            <a:pPr algn="ctr"/>
            <a:r>
              <a:rPr lang="en-US" dirty="0"/>
              <a:t>Conferences</a:t>
            </a:r>
          </a:p>
        </p:txBody>
      </p:sp>
      <p:sp>
        <p:nvSpPr>
          <p:cNvPr id="9" name="TextBox 8">
            <a:extLst>
              <a:ext uri="{FF2B5EF4-FFF2-40B4-BE49-F238E27FC236}">
                <a16:creationId xmlns:a16="http://schemas.microsoft.com/office/drawing/2014/main" id="{B39E71E8-C30D-4D18-B03D-439D6FDC0B7A}"/>
              </a:ext>
            </a:extLst>
          </p:cNvPr>
          <p:cNvSpPr txBox="1"/>
          <p:nvPr/>
        </p:nvSpPr>
        <p:spPr>
          <a:xfrm>
            <a:off x="5634091" y="4288042"/>
            <a:ext cx="1524000" cy="369332"/>
          </a:xfrm>
          <a:prstGeom prst="rect">
            <a:avLst/>
          </a:prstGeom>
          <a:noFill/>
        </p:spPr>
        <p:txBody>
          <a:bodyPr wrap="square" rtlCol="0">
            <a:spAutoFit/>
          </a:bodyPr>
          <a:lstStyle/>
          <a:p>
            <a:pPr algn="ctr"/>
            <a:r>
              <a:rPr lang="en-US" dirty="0"/>
              <a:t>Conferences</a:t>
            </a:r>
          </a:p>
        </p:txBody>
      </p:sp>
      <p:sp>
        <p:nvSpPr>
          <p:cNvPr id="2" name="TextBox 1">
            <a:extLst>
              <a:ext uri="{FF2B5EF4-FFF2-40B4-BE49-F238E27FC236}">
                <a16:creationId xmlns:a16="http://schemas.microsoft.com/office/drawing/2014/main" id="{4B84D726-6252-483E-A70C-6559F1B4CB48}"/>
              </a:ext>
            </a:extLst>
          </p:cNvPr>
          <p:cNvSpPr txBox="1"/>
          <p:nvPr/>
        </p:nvSpPr>
        <p:spPr>
          <a:xfrm>
            <a:off x="3576691" y="5530591"/>
            <a:ext cx="2057400" cy="369332"/>
          </a:xfrm>
          <a:prstGeom prst="rect">
            <a:avLst/>
          </a:prstGeom>
          <a:noFill/>
        </p:spPr>
        <p:txBody>
          <a:bodyPr wrap="square" rtlCol="0">
            <a:spAutoFit/>
          </a:bodyPr>
          <a:lstStyle/>
          <a:p>
            <a:r>
              <a:rPr lang="en-US" dirty="0"/>
              <a:t>Evening Activities</a:t>
            </a:r>
          </a:p>
        </p:txBody>
      </p:sp>
      <p:sp>
        <p:nvSpPr>
          <p:cNvPr id="4" name="TextBox 3">
            <a:extLst>
              <a:ext uri="{FF2B5EF4-FFF2-40B4-BE49-F238E27FC236}">
                <a16:creationId xmlns:a16="http://schemas.microsoft.com/office/drawing/2014/main" id="{D980023E-7263-4E26-8A47-F0C4DD477DD4}"/>
              </a:ext>
            </a:extLst>
          </p:cNvPr>
          <p:cNvSpPr txBox="1"/>
          <p:nvPr/>
        </p:nvSpPr>
        <p:spPr>
          <a:xfrm>
            <a:off x="3733800" y="2133600"/>
            <a:ext cx="1752600" cy="369332"/>
          </a:xfrm>
          <a:prstGeom prst="rect">
            <a:avLst/>
          </a:prstGeom>
          <a:noFill/>
        </p:spPr>
        <p:txBody>
          <a:bodyPr wrap="square" rtlCol="0">
            <a:spAutoFit/>
          </a:bodyPr>
          <a:lstStyle/>
          <a:p>
            <a:pPr algn="ctr"/>
            <a:r>
              <a:rPr lang="en-US" dirty="0"/>
              <a:t>Breakfast</a:t>
            </a:r>
          </a:p>
        </p:txBody>
      </p:sp>
      <p:sp>
        <p:nvSpPr>
          <p:cNvPr id="10" name="TextBox 9">
            <a:extLst>
              <a:ext uri="{FF2B5EF4-FFF2-40B4-BE49-F238E27FC236}">
                <a16:creationId xmlns:a16="http://schemas.microsoft.com/office/drawing/2014/main" id="{BA78FC25-9287-4C36-8E4A-4DEBE718BC56}"/>
              </a:ext>
            </a:extLst>
          </p:cNvPr>
          <p:cNvSpPr txBox="1"/>
          <p:nvPr/>
        </p:nvSpPr>
        <p:spPr>
          <a:xfrm>
            <a:off x="3687631" y="5034977"/>
            <a:ext cx="1752600" cy="369332"/>
          </a:xfrm>
          <a:prstGeom prst="rect">
            <a:avLst/>
          </a:prstGeom>
          <a:noFill/>
        </p:spPr>
        <p:txBody>
          <a:bodyPr wrap="square" rtlCol="0">
            <a:spAutoFit/>
          </a:bodyPr>
          <a:lstStyle/>
          <a:p>
            <a:pPr algn="ctr"/>
            <a:r>
              <a:rPr lang="en-US" dirty="0"/>
              <a:t>Dinner</a:t>
            </a:r>
          </a:p>
        </p:txBody>
      </p:sp>
      <p:sp>
        <p:nvSpPr>
          <p:cNvPr id="13" name="Rectangle: Rounded Corners 12">
            <a:extLst>
              <a:ext uri="{FF2B5EF4-FFF2-40B4-BE49-F238E27FC236}">
                <a16:creationId xmlns:a16="http://schemas.microsoft.com/office/drawing/2014/main" id="{ED0E6D98-9267-EA6D-3065-73C5CAFC4316}"/>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4" name="Picture 13" descr="Text&#10;&#10;Description automatically generated">
            <a:extLst>
              <a:ext uri="{FF2B5EF4-FFF2-40B4-BE49-F238E27FC236}">
                <a16:creationId xmlns:a16="http://schemas.microsoft.com/office/drawing/2014/main" id="{F7E4CEFD-6B5E-7313-4A1F-96516D89D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172670726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C0C79-1225-43B6-B830-8AC1AF1F5EB9}"/>
              </a:ext>
            </a:extLst>
          </p:cNvPr>
          <p:cNvSpPr>
            <a:spLocks noGrp="1"/>
          </p:cNvSpPr>
          <p:nvPr>
            <p:ph type="title"/>
          </p:nvPr>
        </p:nvSpPr>
        <p:spPr>
          <a:xfrm>
            <a:off x="457199" y="685800"/>
            <a:ext cx="4114801" cy="1910716"/>
          </a:xfrm>
        </p:spPr>
        <p:txBody>
          <a:bodyPr/>
          <a:lstStyle/>
          <a:p>
            <a:r>
              <a:rPr lang="en-US" dirty="0">
                <a:latin typeface="Avenir Next LT Pro Demi" panose="020B0704020202020204" pitchFamily="34" charset="0"/>
              </a:rPr>
              <a:t>Family Adventure Camp</a:t>
            </a:r>
          </a:p>
        </p:txBody>
      </p:sp>
      <p:pic>
        <p:nvPicPr>
          <p:cNvPr id="8" name="Picture 7">
            <a:extLst>
              <a:ext uri="{FF2B5EF4-FFF2-40B4-BE49-F238E27FC236}">
                <a16:creationId xmlns:a16="http://schemas.microsoft.com/office/drawing/2014/main" id="{F934D43C-C389-42A2-8E21-23D252B61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39" y="2749630"/>
            <a:ext cx="4861561" cy="3101487"/>
          </a:xfrm>
          <a:prstGeom prst="rect">
            <a:avLst/>
          </a:prstGeom>
        </p:spPr>
      </p:pic>
      <p:pic>
        <p:nvPicPr>
          <p:cNvPr id="6" name="Picture 5">
            <a:extLst>
              <a:ext uri="{FF2B5EF4-FFF2-40B4-BE49-F238E27FC236}">
                <a16:creationId xmlns:a16="http://schemas.microsoft.com/office/drawing/2014/main" id="{F79123A6-54BA-4166-B971-CE118EE905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478757"/>
            <a:ext cx="2991559" cy="3742428"/>
          </a:xfrm>
          <a:prstGeom prst="rect">
            <a:avLst/>
          </a:prstGeom>
        </p:spPr>
      </p:pic>
      <p:sp>
        <p:nvSpPr>
          <p:cNvPr id="9" name="Rectangle: Rounded Corners 8">
            <a:extLst>
              <a:ext uri="{FF2B5EF4-FFF2-40B4-BE49-F238E27FC236}">
                <a16:creationId xmlns:a16="http://schemas.microsoft.com/office/drawing/2014/main" id="{3E709482-C1E3-1A9C-FF77-9790F399E723}"/>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A583EAF9-92AF-00AF-594D-7BAAF5749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11388424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C:\Users\Greg\Documents\PTC\Pictures\Villa 001 West Facade.jpg">
            <a:extLst>
              <a:ext uri="{FF2B5EF4-FFF2-40B4-BE49-F238E27FC236}">
                <a16:creationId xmlns:a16="http://schemas.microsoft.com/office/drawing/2014/main" id="{86018CBB-7FB7-45CC-AD01-549536153E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445" y="2714227"/>
            <a:ext cx="4009560" cy="325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40D04839-A58F-435B-A32D-F340C5C1F23C}"/>
              </a:ext>
            </a:extLst>
          </p:cNvPr>
          <p:cNvPicPr>
            <a:picLocks noChangeAspect="1" noChangeArrowheads="1"/>
          </p:cNvPicPr>
          <p:nvPr/>
        </p:nvPicPr>
        <p:blipFill>
          <a:blip r:embed="rId4">
            <a:clrChange>
              <a:clrFrom>
                <a:srgbClr val="EDEDEB"/>
              </a:clrFrom>
              <a:clrTo>
                <a:srgbClr val="EDEDEB">
                  <a:alpha val="0"/>
                </a:srgbClr>
              </a:clrTo>
            </a:clrChange>
            <a:extLst>
              <a:ext uri="{28A0092B-C50C-407E-A947-70E740481C1C}">
                <a14:useLocalDpi xmlns:a14="http://schemas.microsoft.com/office/drawing/2010/main" val="0"/>
              </a:ext>
            </a:extLst>
          </a:blip>
          <a:srcRect/>
          <a:stretch>
            <a:fillRect/>
          </a:stretch>
        </p:blipFill>
        <p:spPr bwMode="auto">
          <a:xfrm>
            <a:off x="4267200" y="170915"/>
            <a:ext cx="4205350" cy="28035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2CD9BD8-BDC5-46B5-8FD8-9EF067CDF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49867" y="384632"/>
            <a:ext cx="2626205" cy="3685741"/>
          </a:xfrm>
          <a:prstGeom prst="rect">
            <a:avLst/>
          </a:prstGeom>
        </p:spPr>
      </p:pic>
      <p:sp>
        <p:nvSpPr>
          <p:cNvPr id="2" name="TextBox 1">
            <a:extLst>
              <a:ext uri="{FF2B5EF4-FFF2-40B4-BE49-F238E27FC236}">
                <a16:creationId xmlns:a16="http://schemas.microsoft.com/office/drawing/2014/main" id="{520F77BC-F70E-408F-AB9D-D8F35B8EEED4}"/>
              </a:ext>
            </a:extLst>
          </p:cNvPr>
          <p:cNvSpPr txBox="1"/>
          <p:nvPr/>
        </p:nvSpPr>
        <p:spPr>
          <a:xfrm>
            <a:off x="685800" y="320040"/>
            <a:ext cx="4246266" cy="707886"/>
          </a:xfrm>
          <a:prstGeom prst="rect">
            <a:avLst/>
          </a:prstGeom>
          <a:noFill/>
        </p:spPr>
        <p:txBody>
          <a:bodyPr wrap="square" rtlCol="0">
            <a:spAutoFit/>
          </a:bodyPr>
          <a:lstStyle/>
          <a:p>
            <a:r>
              <a:rPr lang="en-US" sz="4000" dirty="0">
                <a:solidFill>
                  <a:schemeClr val="accent2">
                    <a:lumMod val="50000"/>
                  </a:schemeClr>
                </a:solidFill>
                <a:latin typeface="Avenir Next LT Pro Demi" panose="020B0704020202020204" pitchFamily="34" charset="0"/>
              </a:rPr>
              <a:t>Waite Phillips</a:t>
            </a:r>
          </a:p>
        </p:txBody>
      </p:sp>
      <p:pic>
        <p:nvPicPr>
          <p:cNvPr id="1028" name="Picture 4" descr="May be an image of 1 person">
            <a:extLst>
              <a:ext uri="{FF2B5EF4-FFF2-40B4-BE49-F238E27FC236}">
                <a16:creationId xmlns:a16="http://schemas.microsoft.com/office/drawing/2014/main" id="{634BC240-3D59-474D-BE27-360A7E684E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8885" y="2358350"/>
            <a:ext cx="2832942" cy="357218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48A427E6-482E-73C7-0AAF-A0D43151643D}"/>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D2B56C68-9D37-0A11-FB25-9FB79A975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86080990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08465" y="533400"/>
            <a:ext cx="4191000" cy="6096000"/>
          </a:xfrm>
        </p:spPr>
        <p:txBody>
          <a:bodyPr>
            <a:normAutofit/>
          </a:bodyPr>
          <a:lstStyle/>
          <a:p>
            <a:pPr>
              <a:lnSpc>
                <a:spcPct val="110000"/>
              </a:lnSpc>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Ultimate family summer vacation</a:t>
            </a:r>
          </a:p>
          <a:p>
            <a:pPr>
              <a:lnSpc>
                <a:spcPct val="110000"/>
              </a:lnSpc>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Only one participant needs to be in Scouting</a:t>
            </a:r>
          </a:p>
          <a:p>
            <a:pPr>
              <a:lnSpc>
                <a:spcPct val="110000"/>
              </a:lnSpc>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Grandparents/</a:t>
            </a:r>
            <a:br>
              <a:rPr lang="en-US" sz="3200" dirty="0">
                <a:solidFill>
                  <a:schemeClr val="tx1"/>
                </a:solidFill>
                <a:latin typeface="Source Sans Pro" panose="020B0503030403020204" pitchFamily="34" charset="0"/>
                <a:ea typeface="Source Sans Pro" panose="020B0503030403020204" pitchFamily="34" charset="0"/>
              </a:rPr>
            </a:br>
            <a:r>
              <a:rPr lang="en-US" sz="3200" dirty="0">
                <a:solidFill>
                  <a:schemeClr val="tx1"/>
                </a:solidFill>
                <a:latin typeface="Source Sans Pro" panose="020B0503030403020204" pitchFamily="34" charset="0"/>
                <a:ea typeface="Source Sans Pro" panose="020B0503030403020204" pitchFamily="34" charset="0"/>
              </a:rPr>
              <a:t>grandkids too!</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Fall, Winter and Spring dates also available</a:t>
            </a:r>
          </a:p>
        </p:txBody>
      </p:sp>
      <p:pic>
        <p:nvPicPr>
          <p:cNvPr id="7" name="Picture 6">
            <a:extLst>
              <a:ext uri="{FF2B5EF4-FFF2-40B4-BE49-F238E27FC236}">
                <a16:creationId xmlns:a16="http://schemas.microsoft.com/office/drawing/2014/main" id="{9A0A0124-34F4-41EC-8D6F-EE479AC3E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537" y="533400"/>
            <a:ext cx="3866064" cy="5181600"/>
          </a:xfrm>
          <a:prstGeom prst="rect">
            <a:avLst/>
          </a:prstGeom>
        </p:spPr>
      </p:pic>
      <p:sp>
        <p:nvSpPr>
          <p:cNvPr id="6" name="Rectangle: Rounded Corners 5">
            <a:extLst>
              <a:ext uri="{FF2B5EF4-FFF2-40B4-BE49-F238E27FC236}">
                <a16:creationId xmlns:a16="http://schemas.microsoft.com/office/drawing/2014/main" id="{31D10B7F-00B5-10B8-306E-D87FCF433834}"/>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D11B1F7F-BFAD-281E-2EF5-FC9B00DA7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61420621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4EB248-9D37-42B8-9B08-FA74D2BD0BFB}"/>
              </a:ext>
            </a:extLst>
          </p:cNvPr>
          <p:cNvSpPr>
            <a:spLocks noGrp="1"/>
          </p:cNvSpPr>
          <p:nvPr>
            <p:ph idx="1"/>
          </p:nvPr>
        </p:nvSpPr>
        <p:spPr>
          <a:xfrm>
            <a:off x="993289" y="4761155"/>
            <a:ext cx="3426311" cy="2379613"/>
          </a:xfrm>
        </p:spPr>
        <p:txBody>
          <a:bodyPr numCol="1">
            <a:normAutofit/>
          </a:bodyPr>
          <a:lstStyle/>
          <a:p>
            <a:pPr>
              <a:lnSpc>
                <a:spcPct val="90000"/>
              </a:lnSpc>
              <a:spcBef>
                <a:spcPts val="0"/>
              </a:spcBef>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Welcome HOmE</a:t>
            </a:r>
          </a:p>
          <a:p>
            <a:pPr>
              <a:lnSpc>
                <a:spcPct val="90000"/>
              </a:lnSpc>
              <a:spcBef>
                <a:spcPts val="0"/>
              </a:spcBef>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Philstorical</a:t>
            </a:r>
          </a:p>
          <a:p>
            <a:pPr>
              <a:lnSpc>
                <a:spcPct val="90000"/>
              </a:lnSpc>
              <a:spcBef>
                <a:spcPts val="0"/>
              </a:spcBef>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Mini Bear</a:t>
            </a:r>
          </a:p>
          <a:p>
            <a:pPr>
              <a:spcBef>
                <a:spcPts val="0"/>
              </a:spcBef>
              <a:buFont typeface="Wingdings" panose="05000000000000000000" pitchFamily="2" charset="2"/>
              <a:buChar char="v"/>
            </a:pPr>
            <a:endParaRPr lang="en-US" sz="3000" dirty="0"/>
          </a:p>
          <a:p>
            <a:endParaRPr lang="en-US" dirty="0"/>
          </a:p>
        </p:txBody>
      </p:sp>
      <p:sp>
        <p:nvSpPr>
          <p:cNvPr id="3" name="Title 2">
            <a:extLst>
              <a:ext uri="{FF2B5EF4-FFF2-40B4-BE49-F238E27FC236}">
                <a16:creationId xmlns:a16="http://schemas.microsoft.com/office/drawing/2014/main" id="{D748EE68-8203-491D-A335-02C97B1EEE02}"/>
              </a:ext>
            </a:extLst>
          </p:cNvPr>
          <p:cNvSpPr>
            <a:spLocks noGrp="1"/>
          </p:cNvSpPr>
          <p:nvPr>
            <p:ph type="title"/>
          </p:nvPr>
        </p:nvSpPr>
        <p:spPr>
          <a:xfrm>
            <a:off x="685800" y="457200"/>
            <a:ext cx="7772400" cy="1054250"/>
          </a:xfrm>
        </p:spPr>
        <p:txBody>
          <a:bodyPr/>
          <a:lstStyle/>
          <a:p>
            <a:r>
              <a:rPr lang="en-US" dirty="0">
                <a:latin typeface="Avenir Next LT Pro Demi" panose="020B0704020202020204" pitchFamily="34" charset="0"/>
              </a:rPr>
              <a:t>Choose Your Adventure</a:t>
            </a:r>
          </a:p>
        </p:txBody>
      </p:sp>
      <p:pic>
        <p:nvPicPr>
          <p:cNvPr id="8" name="Picture 7">
            <a:extLst>
              <a:ext uri="{FF2B5EF4-FFF2-40B4-BE49-F238E27FC236}">
                <a16:creationId xmlns:a16="http://schemas.microsoft.com/office/drawing/2014/main" id="{6FBB148A-F355-4CE8-B961-C887C04DDC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1371601"/>
            <a:ext cx="5638800" cy="3124200"/>
          </a:xfrm>
          <a:prstGeom prst="rect">
            <a:avLst/>
          </a:prstGeom>
        </p:spPr>
      </p:pic>
      <p:sp>
        <p:nvSpPr>
          <p:cNvPr id="6" name="TextBox 5">
            <a:extLst>
              <a:ext uri="{FF2B5EF4-FFF2-40B4-BE49-F238E27FC236}">
                <a16:creationId xmlns:a16="http://schemas.microsoft.com/office/drawing/2014/main" id="{1B4BEB44-363E-4674-8D0C-6EBB3944A458}"/>
              </a:ext>
            </a:extLst>
          </p:cNvPr>
          <p:cNvSpPr txBox="1"/>
          <p:nvPr/>
        </p:nvSpPr>
        <p:spPr>
          <a:xfrm>
            <a:off x="4419600" y="4761155"/>
            <a:ext cx="4724400" cy="1256626"/>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Adventure Seekers</a:t>
            </a:r>
          </a:p>
          <a:p>
            <a:pPr marL="457200" indent="-457200">
              <a:lnSpc>
                <a:spcPct val="90000"/>
              </a:lnSpc>
              <a:spcBef>
                <a:spcPts val="0"/>
              </a:spcBef>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Happy Hiker</a:t>
            </a:r>
          </a:p>
          <a:p>
            <a:pPr marL="457200" indent="-457200">
              <a:lnSpc>
                <a:spcPct val="90000"/>
              </a:lnSpc>
              <a:spcBef>
                <a:spcPts val="0"/>
              </a:spcBef>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Angler Adventure</a:t>
            </a:r>
          </a:p>
        </p:txBody>
      </p:sp>
      <p:sp>
        <p:nvSpPr>
          <p:cNvPr id="10" name="Rectangle: Rounded Corners 9">
            <a:extLst>
              <a:ext uri="{FF2B5EF4-FFF2-40B4-BE49-F238E27FC236}">
                <a16:creationId xmlns:a16="http://schemas.microsoft.com/office/drawing/2014/main" id="{B0F98139-6A70-F89C-03D1-9AFB86F69B3E}"/>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488D577D-38C3-CA88-9F48-58B1D00E4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03640499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48EE68-8203-491D-A335-02C97B1EEE02}"/>
              </a:ext>
            </a:extLst>
          </p:cNvPr>
          <p:cNvSpPr>
            <a:spLocks noGrp="1"/>
          </p:cNvSpPr>
          <p:nvPr>
            <p:ph type="title"/>
          </p:nvPr>
        </p:nvSpPr>
        <p:spPr>
          <a:xfrm>
            <a:off x="685800" y="457200"/>
            <a:ext cx="7772400" cy="1054250"/>
          </a:xfrm>
        </p:spPr>
        <p:txBody>
          <a:bodyPr/>
          <a:lstStyle/>
          <a:p>
            <a:r>
              <a:rPr lang="en-US" dirty="0">
                <a:latin typeface="Avenir Next LT Pro Demi" panose="020B0704020202020204" pitchFamily="34" charset="0"/>
              </a:rPr>
              <a:t>Premium Experiences</a:t>
            </a:r>
          </a:p>
        </p:txBody>
      </p:sp>
      <p:sp>
        <p:nvSpPr>
          <p:cNvPr id="9" name="Content Placeholder 1">
            <a:extLst>
              <a:ext uri="{FF2B5EF4-FFF2-40B4-BE49-F238E27FC236}">
                <a16:creationId xmlns:a16="http://schemas.microsoft.com/office/drawing/2014/main" id="{FC39BFC6-3D7B-DA27-DFDB-BA81B561DC58}"/>
              </a:ext>
            </a:extLst>
          </p:cNvPr>
          <p:cNvSpPr>
            <a:spLocks noGrp="1"/>
          </p:cNvSpPr>
          <p:nvPr>
            <p:ph idx="1"/>
          </p:nvPr>
        </p:nvSpPr>
        <p:spPr>
          <a:xfrm>
            <a:off x="838200" y="2514600"/>
            <a:ext cx="4156712" cy="3341664"/>
          </a:xfrm>
        </p:spPr>
        <p:txBody>
          <a:bodyPr numCol="1">
            <a:normAutofit/>
          </a:bodyPr>
          <a:lstStyle/>
          <a:p>
            <a:pPr>
              <a:lnSpc>
                <a:spcPct val="120000"/>
              </a:lnSpc>
              <a:spcBef>
                <a:spcPts val="0"/>
              </a:spcBef>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Tooth of Time Hike</a:t>
            </a:r>
          </a:p>
          <a:p>
            <a:pPr>
              <a:lnSpc>
                <a:spcPct val="120000"/>
              </a:lnSpc>
              <a:spcBef>
                <a:spcPts val="0"/>
              </a:spcBef>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Genevieve’s Villa Tea</a:t>
            </a:r>
          </a:p>
          <a:p>
            <a:pPr>
              <a:lnSpc>
                <a:spcPct val="120000"/>
              </a:lnSpc>
              <a:spcBef>
                <a:spcPts val="0"/>
              </a:spcBef>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Horseback Riding</a:t>
            </a:r>
          </a:p>
          <a:p>
            <a:pPr>
              <a:spcBef>
                <a:spcPts val="0"/>
              </a:spcBef>
              <a:buFont typeface="Wingdings" panose="05000000000000000000" pitchFamily="2" charset="2"/>
              <a:buChar char="v"/>
            </a:pPr>
            <a:endParaRPr lang="en-US" sz="3000" dirty="0"/>
          </a:p>
          <a:p>
            <a:endParaRPr lang="en-US" dirty="0"/>
          </a:p>
        </p:txBody>
      </p:sp>
      <p:pic>
        <p:nvPicPr>
          <p:cNvPr id="12" name="Picture 11" descr="A group of people standing on a dirt path with a mountain in the background&#10;&#10;Description automatically generated with medium confidence">
            <a:extLst>
              <a:ext uri="{FF2B5EF4-FFF2-40B4-BE49-F238E27FC236}">
                <a16:creationId xmlns:a16="http://schemas.microsoft.com/office/drawing/2014/main" id="{3922B1B8-D25F-2CAC-BE65-A51EC1336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912" y="2057400"/>
            <a:ext cx="2838450" cy="3798864"/>
          </a:xfrm>
          <a:prstGeom prst="rect">
            <a:avLst/>
          </a:prstGeom>
        </p:spPr>
      </p:pic>
      <p:sp>
        <p:nvSpPr>
          <p:cNvPr id="7" name="Rectangle: Rounded Corners 6">
            <a:extLst>
              <a:ext uri="{FF2B5EF4-FFF2-40B4-BE49-F238E27FC236}">
                <a16:creationId xmlns:a16="http://schemas.microsoft.com/office/drawing/2014/main" id="{6BBC8A92-FCC0-E985-52F5-80E5A2D7724C}"/>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D7D7C2DD-5E29-0351-91E3-2C27F688DD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47979278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6C03EC-5E96-41A7-992E-F42D4FA04CEC}"/>
              </a:ext>
            </a:extLst>
          </p:cNvPr>
          <p:cNvSpPr>
            <a:spLocks noGrp="1"/>
          </p:cNvSpPr>
          <p:nvPr>
            <p:ph type="title"/>
          </p:nvPr>
        </p:nvSpPr>
        <p:spPr>
          <a:xfrm>
            <a:off x="685800" y="457200"/>
            <a:ext cx="7772400" cy="1051560"/>
          </a:xfrm>
        </p:spPr>
        <p:txBody>
          <a:bodyPr/>
          <a:lstStyle/>
          <a:p>
            <a:r>
              <a:rPr lang="en-US" dirty="0">
                <a:latin typeface="Avenir Next LT Pro Demi" panose="020B0704020202020204" pitchFamily="34" charset="0"/>
              </a:rPr>
              <a:t>More Opportunities</a:t>
            </a:r>
          </a:p>
        </p:txBody>
      </p:sp>
      <p:pic>
        <p:nvPicPr>
          <p:cNvPr id="11" name="Picture 10">
            <a:extLst>
              <a:ext uri="{FF2B5EF4-FFF2-40B4-BE49-F238E27FC236}">
                <a16:creationId xmlns:a16="http://schemas.microsoft.com/office/drawing/2014/main" id="{8F6F1AD0-131A-4BE6-9FE0-FC464A343097}"/>
              </a:ext>
            </a:extLst>
          </p:cNvPr>
          <p:cNvPicPr>
            <a:picLocks noChangeAspect="1"/>
          </p:cNvPicPr>
          <p:nvPr/>
        </p:nvPicPr>
        <p:blipFill>
          <a:blip r:embed="rId3"/>
          <a:stretch>
            <a:fillRect/>
          </a:stretch>
        </p:blipFill>
        <p:spPr>
          <a:xfrm>
            <a:off x="0" y="1600200"/>
            <a:ext cx="9144000" cy="3989547"/>
          </a:xfrm>
          <a:prstGeom prst="rect">
            <a:avLst/>
          </a:prstGeom>
        </p:spPr>
      </p:pic>
      <p:sp>
        <p:nvSpPr>
          <p:cNvPr id="7" name="Rectangle: Rounded Corners 6">
            <a:extLst>
              <a:ext uri="{FF2B5EF4-FFF2-40B4-BE49-F238E27FC236}">
                <a16:creationId xmlns:a16="http://schemas.microsoft.com/office/drawing/2014/main" id="{4C76B305-9652-3792-94DD-D406D99A7E25}"/>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FCD1F06D-D8E9-DCAC-99C2-EEC21D044E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0668491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venir Next LT Pro Demi" panose="020B0704020202020204" pitchFamily="34" charset="0"/>
              </a:rPr>
              <a:t>Autumn Adventure</a:t>
            </a:r>
            <a:endParaRPr lang="en-US" sz="3200" dirty="0">
              <a:latin typeface="Avenir Next LT Pro Demi" panose="020B0704020202020204" pitchFamily="34" charset="0"/>
            </a:endParaRPr>
          </a:p>
        </p:txBody>
      </p:sp>
      <p:sp>
        <p:nvSpPr>
          <p:cNvPr id="2" name="Content Placeholder 1"/>
          <p:cNvSpPr>
            <a:spLocks noGrp="1"/>
          </p:cNvSpPr>
          <p:nvPr>
            <p:ph sz="quarter" idx="4294967295"/>
          </p:nvPr>
        </p:nvSpPr>
        <p:spPr>
          <a:xfrm>
            <a:off x="0" y="2239963"/>
            <a:ext cx="3803650" cy="3876675"/>
          </a:xfrm>
        </p:spPr>
        <p:txBody>
          <a:bodyPr>
            <a:normAutofit/>
          </a:bodyPr>
          <a:lstStyle/>
          <a:p>
            <a:pPr lvl="1"/>
            <a:endParaRPr lang="en-US" dirty="0"/>
          </a:p>
          <a:p>
            <a:endParaRPr lang="en-US" dirty="0"/>
          </a:p>
          <a:p>
            <a:pPr lvl="1"/>
            <a:endParaRPr lang="en-US" dirty="0"/>
          </a:p>
          <a:p>
            <a:pPr marL="411480" lvl="1" indent="0">
              <a:buNone/>
            </a:pPr>
            <a:endParaRPr lang="en-US" dirty="0"/>
          </a:p>
        </p:txBody>
      </p:sp>
      <p:sp>
        <p:nvSpPr>
          <p:cNvPr id="4" name="Content Placeholder 3"/>
          <p:cNvSpPr>
            <a:spLocks noGrp="1"/>
          </p:cNvSpPr>
          <p:nvPr>
            <p:ph sz="quarter" idx="4294967295"/>
          </p:nvPr>
        </p:nvSpPr>
        <p:spPr>
          <a:xfrm>
            <a:off x="4495800" y="2057400"/>
            <a:ext cx="4648200" cy="4191000"/>
          </a:xfrm>
        </p:spPr>
        <p:txBody>
          <a:bodyPr>
            <a:normAutofit/>
          </a:bodyPr>
          <a:lstStyle/>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Enjoy fall scenery</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Plan your own route</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Philmont guide</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For Scouters or family groups</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All for a per person/day fee</a:t>
            </a:r>
          </a:p>
          <a:p>
            <a:endParaRPr lang="en-US" dirty="0">
              <a:solidFill>
                <a:schemeClr val="tx2">
                  <a:lumMod val="75000"/>
                </a:schemeClr>
              </a:solidFill>
            </a:endParaRPr>
          </a:p>
          <a:p>
            <a:endParaRPr lang="en-US" dirty="0">
              <a:solidFill>
                <a:schemeClr val="tx2">
                  <a:lumMod val="75000"/>
                </a:schemeClr>
              </a:solidFill>
            </a:endParaRPr>
          </a:p>
        </p:txBody>
      </p:sp>
      <p:pic>
        <p:nvPicPr>
          <p:cNvPr id="25602" name="Picture 2" descr="F:\PHOTOS\Autumn Adventure\2nd season 2009 Meg 0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0" y="2209800"/>
            <a:ext cx="4368800" cy="3276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DA9C9BE3-E10F-B7B1-ABD3-619D1F8C06B8}"/>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18CD7BD-D1BD-79FE-BF62-7D861BD20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415995132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F0E6-551C-4CD6-92F3-D76DC115581E}"/>
              </a:ext>
            </a:extLst>
          </p:cNvPr>
          <p:cNvSpPr>
            <a:spLocks noGrp="1"/>
          </p:cNvSpPr>
          <p:nvPr>
            <p:ph type="title"/>
          </p:nvPr>
        </p:nvSpPr>
        <p:spPr>
          <a:xfrm>
            <a:off x="688490" y="457200"/>
            <a:ext cx="6858000" cy="1054250"/>
          </a:xfrm>
        </p:spPr>
        <p:txBody>
          <a:bodyPr/>
          <a:lstStyle/>
          <a:p>
            <a:r>
              <a:rPr lang="en-US" dirty="0">
                <a:latin typeface="Avenir Next LT Pro Demi" panose="020B0704020202020204" pitchFamily="34" charset="0"/>
              </a:rPr>
              <a:t>Winter Adventure</a:t>
            </a:r>
          </a:p>
        </p:txBody>
      </p:sp>
      <p:sp>
        <p:nvSpPr>
          <p:cNvPr id="3" name="Content Placeholder 2">
            <a:extLst>
              <a:ext uri="{FF2B5EF4-FFF2-40B4-BE49-F238E27FC236}">
                <a16:creationId xmlns:a16="http://schemas.microsoft.com/office/drawing/2014/main" id="{5108D699-60CA-4F05-AB78-C63A824C8D98}"/>
              </a:ext>
            </a:extLst>
          </p:cNvPr>
          <p:cNvSpPr>
            <a:spLocks noGrp="1"/>
          </p:cNvSpPr>
          <p:nvPr>
            <p:ph sz="quarter" idx="4294967295"/>
          </p:nvPr>
        </p:nvSpPr>
        <p:spPr>
          <a:xfrm>
            <a:off x="496296" y="2209800"/>
            <a:ext cx="3803650" cy="3876675"/>
          </a:xfrm>
        </p:spPr>
        <p:txBody>
          <a:bodyPr>
            <a:noAutofit/>
          </a:bodyPr>
          <a:lstStyle/>
          <a:p>
            <a:pPr>
              <a:buFont typeface="Arial" panose="020B0604020202020204" pitchFamily="34" charset="0"/>
              <a:buChar char="•"/>
            </a:pPr>
            <a:r>
              <a:rPr lang="en-US" sz="3500" dirty="0">
                <a:solidFill>
                  <a:schemeClr val="accent1">
                    <a:lumMod val="50000"/>
                  </a:schemeClr>
                </a:solidFill>
                <a:latin typeface="Source Sans Pro" panose="020B0503030403020204" pitchFamily="34" charset="0"/>
                <a:ea typeface="Source Sans Pro" panose="020B0503030403020204" pitchFamily="34" charset="0"/>
              </a:rPr>
              <a:t>Learn cold-weather camping</a:t>
            </a:r>
          </a:p>
          <a:p>
            <a:pPr>
              <a:buFont typeface="Arial" panose="020B0604020202020204" pitchFamily="34" charset="0"/>
              <a:buChar char="•"/>
            </a:pPr>
            <a:r>
              <a:rPr lang="en-US" sz="3500" dirty="0">
                <a:solidFill>
                  <a:schemeClr val="accent1">
                    <a:lumMod val="50000"/>
                  </a:schemeClr>
                </a:solidFill>
                <a:latin typeface="Source Sans Pro" panose="020B0503030403020204" pitchFamily="34" charset="0"/>
                <a:ea typeface="Source Sans Pro" panose="020B0503030403020204" pitchFamily="34" charset="0"/>
              </a:rPr>
              <a:t>Philmont provides gear</a:t>
            </a:r>
          </a:p>
          <a:p>
            <a:pPr>
              <a:buFont typeface="Arial" panose="020B0604020202020204" pitchFamily="34" charset="0"/>
              <a:buChar char="•"/>
            </a:pPr>
            <a:r>
              <a:rPr lang="en-US" sz="3500" dirty="0">
                <a:solidFill>
                  <a:schemeClr val="accent1">
                    <a:lumMod val="50000"/>
                  </a:schemeClr>
                </a:solidFill>
                <a:latin typeface="Source Sans Pro" panose="020B0503030403020204" pitchFamily="34" charset="0"/>
                <a:ea typeface="Source Sans Pro" panose="020B0503030403020204" pitchFamily="34" charset="0"/>
              </a:rPr>
              <a:t>Skiing and SAR activities</a:t>
            </a:r>
          </a:p>
        </p:txBody>
      </p:sp>
      <p:pic>
        <p:nvPicPr>
          <p:cNvPr id="5" name="Picture 4">
            <a:extLst>
              <a:ext uri="{FF2B5EF4-FFF2-40B4-BE49-F238E27FC236}">
                <a16:creationId xmlns:a16="http://schemas.microsoft.com/office/drawing/2014/main" id="{6CA1537A-8BC4-47A4-ACF9-3B83C6128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280" y="2209800"/>
            <a:ext cx="3986424" cy="3712885"/>
          </a:xfrm>
          <a:prstGeom prst="rect">
            <a:avLst/>
          </a:prstGeom>
        </p:spPr>
      </p:pic>
      <p:sp>
        <p:nvSpPr>
          <p:cNvPr id="8" name="Rectangle: Rounded Corners 7">
            <a:extLst>
              <a:ext uri="{FF2B5EF4-FFF2-40B4-BE49-F238E27FC236}">
                <a16:creationId xmlns:a16="http://schemas.microsoft.com/office/drawing/2014/main" id="{BCFB7E70-5F74-8196-D0A2-1F6B4823B5AB}"/>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537A33D-117E-57C5-2B9E-E3FAE77A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79627268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52EECC-B07E-4076-B824-1E2F797A109D}"/>
              </a:ext>
            </a:extLst>
          </p:cNvPr>
          <p:cNvSpPr>
            <a:spLocks noGrp="1"/>
          </p:cNvSpPr>
          <p:nvPr>
            <p:ph type="title"/>
          </p:nvPr>
        </p:nvSpPr>
        <p:spPr/>
        <p:txBody>
          <a:bodyPr/>
          <a:lstStyle/>
          <a:p>
            <a:r>
              <a:rPr lang="en-US" dirty="0">
                <a:latin typeface="Avenir Next LT Pro Demi" panose="020B0704020202020204" pitchFamily="34" charset="0"/>
              </a:rPr>
              <a:t>Sportsman Adventures</a:t>
            </a:r>
          </a:p>
        </p:txBody>
      </p:sp>
      <p:sp>
        <p:nvSpPr>
          <p:cNvPr id="6" name="Content Placeholder 5">
            <a:extLst>
              <a:ext uri="{FF2B5EF4-FFF2-40B4-BE49-F238E27FC236}">
                <a16:creationId xmlns:a16="http://schemas.microsoft.com/office/drawing/2014/main" id="{840C0CB5-36F2-46B6-B332-C058D7EC234C}"/>
              </a:ext>
            </a:extLst>
          </p:cNvPr>
          <p:cNvSpPr>
            <a:spLocks noGrp="1"/>
          </p:cNvSpPr>
          <p:nvPr>
            <p:ph idx="4294967295"/>
          </p:nvPr>
        </p:nvSpPr>
        <p:spPr>
          <a:xfrm>
            <a:off x="0" y="2247900"/>
            <a:ext cx="4178300" cy="4610100"/>
          </a:xfrm>
        </p:spPr>
        <p:txBody>
          <a:bodyPr>
            <a:normAutofit/>
          </a:bodyPr>
          <a:lstStyle/>
          <a:p>
            <a:pPr>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Elk</a:t>
            </a:r>
          </a:p>
          <a:p>
            <a:pPr>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Mule deer</a:t>
            </a:r>
          </a:p>
          <a:p>
            <a:pPr>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Pronghorn</a:t>
            </a:r>
          </a:p>
          <a:p>
            <a:pPr>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Bison</a:t>
            </a:r>
          </a:p>
          <a:p>
            <a:pPr>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Turkey</a:t>
            </a:r>
          </a:p>
          <a:p>
            <a:pPr>
              <a:lnSpc>
                <a:spcPct val="110000"/>
              </a:lnSpc>
              <a:buFont typeface="Arial" panose="020B0604020202020204" pitchFamily="34" charset="0"/>
              <a:buChar char="•"/>
            </a:pPr>
            <a:r>
              <a:rPr lang="en-US" sz="2800" dirty="0">
                <a:latin typeface="Source Sans Pro" panose="020B0503030403020204" pitchFamily="34" charset="0"/>
                <a:ea typeface="Source Sans Pro" panose="020B0503030403020204" pitchFamily="34" charset="0"/>
              </a:rPr>
              <a:t>Apply through your Council to enter lottery</a:t>
            </a:r>
          </a:p>
          <a:p>
            <a:pPr marL="0" indent="0">
              <a:buNone/>
            </a:pPr>
            <a:endParaRPr lang="en-US" sz="2800" dirty="0"/>
          </a:p>
          <a:p>
            <a:pPr marL="0" indent="0">
              <a:buNone/>
            </a:pPr>
            <a:endParaRPr lang="en-US" dirty="0"/>
          </a:p>
        </p:txBody>
      </p:sp>
      <p:pic>
        <p:nvPicPr>
          <p:cNvPr id="4098" name="Picture 2" descr="http://www.philmontscoutranch.org/filestore/philmont/photos/hunting/BigTrophy.jpg">
            <a:extLst>
              <a:ext uri="{FF2B5EF4-FFF2-40B4-BE49-F238E27FC236}">
                <a16:creationId xmlns:a16="http://schemas.microsoft.com/office/drawing/2014/main" id="{F454D1E5-A4EA-4371-9F67-BDA46D56A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133600"/>
            <a:ext cx="3586779" cy="3934248"/>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62DFD3CB-82F2-0579-03DB-8D2BD0B7CEF9}"/>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905A531A-B59B-6DD9-7576-4ADDA821C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87867170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3AE4EA-7FD6-4AB5-A911-840552C1E2BB}"/>
              </a:ext>
            </a:extLst>
          </p:cNvPr>
          <p:cNvSpPr>
            <a:spLocks noGrp="1"/>
          </p:cNvSpPr>
          <p:nvPr>
            <p:ph type="title"/>
          </p:nvPr>
        </p:nvSpPr>
        <p:spPr/>
        <p:txBody>
          <a:bodyPr/>
          <a:lstStyle/>
          <a:p>
            <a:r>
              <a:rPr lang="en-US" dirty="0">
                <a:latin typeface="Avenir Next LT Pro Demi" panose="020B0704020202020204" pitchFamily="34" charset="0"/>
              </a:rPr>
              <a:t>Fly Fishing Invitational</a:t>
            </a:r>
          </a:p>
        </p:txBody>
      </p:sp>
      <p:sp>
        <p:nvSpPr>
          <p:cNvPr id="2" name="Content Placeholder 1">
            <a:extLst>
              <a:ext uri="{FF2B5EF4-FFF2-40B4-BE49-F238E27FC236}">
                <a16:creationId xmlns:a16="http://schemas.microsoft.com/office/drawing/2014/main" id="{854E6817-FAB0-4E36-9686-1172D93948D9}"/>
              </a:ext>
            </a:extLst>
          </p:cNvPr>
          <p:cNvSpPr>
            <a:spLocks noGrp="1"/>
          </p:cNvSpPr>
          <p:nvPr>
            <p:ph idx="4294967295"/>
          </p:nvPr>
        </p:nvSpPr>
        <p:spPr>
          <a:xfrm>
            <a:off x="609600" y="4540250"/>
            <a:ext cx="8534400" cy="2465388"/>
          </a:xfrm>
        </p:spPr>
        <p:txBody>
          <a:bodyPr>
            <a:normAutofit/>
          </a:bodyPr>
          <a:lstStyle/>
          <a:p>
            <a:pPr>
              <a:spcBef>
                <a:spcPts val="0"/>
              </a:spcBef>
              <a:buFont typeface="Arial" panose="020B0604020202020204" pitchFamily="34" charset="0"/>
              <a:buChar char="•"/>
            </a:pPr>
            <a:r>
              <a:rPr lang="en-US" sz="3200" dirty="0">
                <a:solidFill>
                  <a:schemeClr val="accent1">
                    <a:lumMod val="50000"/>
                  </a:schemeClr>
                </a:solidFill>
                <a:latin typeface="Source Sans Pro" panose="020B0503030403020204" pitchFamily="34" charset="0"/>
                <a:ea typeface="Source Sans Pro" panose="020B0503030403020204" pitchFamily="34" charset="0"/>
              </a:rPr>
              <a:t>In September</a:t>
            </a:r>
          </a:p>
          <a:p>
            <a:pPr>
              <a:spcBef>
                <a:spcPts val="0"/>
              </a:spcBef>
              <a:buFont typeface="Arial" panose="020B0604020202020204" pitchFamily="34" charset="0"/>
              <a:buChar char="•"/>
            </a:pPr>
            <a:r>
              <a:rPr lang="en-US" sz="3200" dirty="0">
                <a:solidFill>
                  <a:schemeClr val="accent1">
                    <a:lumMod val="50000"/>
                  </a:schemeClr>
                </a:solidFill>
                <a:latin typeface="Source Sans Pro" panose="020B0503030403020204" pitchFamily="34" charset="0"/>
                <a:ea typeface="Source Sans Pro" panose="020B0503030403020204" pitchFamily="34" charset="0"/>
              </a:rPr>
              <a:t>Invited through your Council Executive</a:t>
            </a:r>
          </a:p>
          <a:p>
            <a:pPr>
              <a:spcBef>
                <a:spcPts val="0"/>
              </a:spcBef>
              <a:buFont typeface="Arial" panose="020B0604020202020204" pitchFamily="34" charset="0"/>
              <a:buChar char="•"/>
            </a:pPr>
            <a:r>
              <a:rPr lang="en-US" sz="3200" dirty="0">
                <a:solidFill>
                  <a:schemeClr val="accent1">
                    <a:lumMod val="50000"/>
                  </a:schemeClr>
                </a:solidFill>
                <a:latin typeface="Source Sans Pro" panose="020B0503030403020204" pitchFamily="34" charset="0"/>
                <a:ea typeface="Source Sans Pro" panose="020B0503030403020204" pitchFamily="34" charset="0"/>
              </a:rPr>
              <a:t>Great incentive for donors</a:t>
            </a:r>
          </a:p>
        </p:txBody>
      </p:sp>
      <p:pic>
        <p:nvPicPr>
          <p:cNvPr id="7" name="Picture 6">
            <a:extLst>
              <a:ext uri="{FF2B5EF4-FFF2-40B4-BE49-F238E27FC236}">
                <a16:creationId xmlns:a16="http://schemas.microsoft.com/office/drawing/2014/main" id="{F3AEB38A-8A0F-492D-B46F-18A46244A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90" y="1511450"/>
            <a:ext cx="7086600" cy="3028950"/>
          </a:xfrm>
          <a:prstGeom prst="rect">
            <a:avLst/>
          </a:prstGeom>
        </p:spPr>
      </p:pic>
      <p:sp>
        <p:nvSpPr>
          <p:cNvPr id="8" name="Rectangle: Rounded Corners 7">
            <a:extLst>
              <a:ext uri="{FF2B5EF4-FFF2-40B4-BE49-F238E27FC236}">
                <a16:creationId xmlns:a16="http://schemas.microsoft.com/office/drawing/2014/main" id="{E3D3F602-9998-E317-B408-555467D82871}"/>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A311D7A-8217-BB7A-A77D-BA2A45592C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28983517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4114801" cy="1910716"/>
          </a:xfrm>
        </p:spPr>
        <p:txBody>
          <a:bodyPr/>
          <a:lstStyle/>
          <a:p>
            <a:r>
              <a:rPr lang="en-US" dirty="0">
                <a:latin typeface="Avenir Next LT Pro Demi" panose="020B0704020202020204" pitchFamily="34" charset="0"/>
              </a:rPr>
              <a:t>Employment</a:t>
            </a:r>
            <a:endParaRPr lang="en-US" sz="3700" dirty="0">
              <a:latin typeface="Avenir Next LT Pro Demi" panose="020B0704020202020204" pitchFamily="34" charset="0"/>
            </a:endParaRPr>
          </a:p>
        </p:txBody>
      </p:sp>
      <p:pic>
        <p:nvPicPr>
          <p:cNvPr id="1026" name="Picture 2" descr="May be an image of 3 people">
            <a:extLst>
              <a:ext uri="{FF2B5EF4-FFF2-40B4-BE49-F238E27FC236}">
                <a16:creationId xmlns:a16="http://schemas.microsoft.com/office/drawing/2014/main" id="{1E410B4A-4B5A-4DEB-ABD5-F72247941E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33400"/>
            <a:ext cx="3996781" cy="4032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person, outdoor&#10;&#10;Description automatically generated">
            <a:extLst>
              <a:ext uri="{FF2B5EF4-FFF2-40B4-BE49-F238E27FC236}">
                <a16:creationId xmlns:a16="http://schemas.microsoft.com/office/drawing/2014/main" id="{19CA8E85-4BB0-4CB9-A44A-30633608A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667000"/>
            <a:ext cx="4115407" cy="2747253"/>
          </a:xfrm>
          <a:prstGeom prst="rect">
            <a:avLst/>
          </a:prstGeom>
        </p:spPr>
      </p:pic>
      <p:sp>
        <p:nvSpPr>
          <p:cNvPr id="7" name="Rectangle: Rounded Corners 6">
            <a:extLst>
              <a:ext uri="{FF2B5EF4-FFF2-40B4-BE49-F238E27FC236}">
                <a16:creationId xmlns:a16="http://schemas.microsoft.com/office/drawing/2014/main" id="{045F7861-D691-0002-7C71-FFD716CB31F9}"/>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38D9BAA8-0367-E798-BA6E-52A39EE693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4203122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9DB41CE3-DA1C-4031-BE2F-C532EB46860A}"/>
              </a:ext>
            </a:extLst>
          </p:cNvPr>
          <p:cNvSpPr txBox="1">
            <a:spLocks/>
          </p:cNvSpPr>
          <p:nvPr/>
        </p:nvSpPr>
        <p:spPr>
          <a:xfrm>
            <a:off x="4648200" y="304800"/>
            <a:ext cx="4495800" cy="1955800"/>
          </a:xfrm>
          <a:prstGeom prst="rect">
            <a:avLst/>
          </a:prstGeom>
        </p:spPr>
        <p:txBody>
          <a:bodyPr vert="horz" lIns="91440" tIns="45720" rIns="91440" bIns="45720" rtlCol="0">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World’s largest camp!</a:t>
            </a:r>
          </a:p>
          <a:p>
            <a:pPr>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Co-ed, 18 and up</a:t>
            </a:r>
          </a:p>
          <a:p>
            <a:pPr>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No scouting experience required</a:t>
            </a:r>
          </a:p>
          <a:p>
            <a:pPr>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Housing and food provided</a:t>
            </a:r>
          </a:p>
          <a:p>
            <a:pPr>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May earn academic credit</a:t>
            </a:r>
          </a:p>
        </p:txBody>
      </p:sp>
      <p:pic>
        <p:nvPicPr>
          <p:cNvPr id="7" name="Picture 6">
            <a:extLst>
              <a:ext uri="{FF2B5EF4-FFF2-40B4-BE49-F238E27FC236}">
                <a16:creationId xmlns:a16="http://schemas.microsoft.com/office/drawing/2014/main" id="{AD9B028D-1875-403C-A543-EAD8A40A1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01" y="323850"/>
            <a:ext cx="4209400" cy="5105400"/>
          </a:xfrm>
          <a:prstGeom prst="rect">
            <a:avLst/>
          </a:prstGeom>
        </p:spPr>
      </p:pic>
      <p:sp>
        <p:nvSpPr>
          <p:cNvPr id="8" name="Rectangle: Rounded Corners 7">
            <a:extLst>
              <a:ext uri="{FF2B5EF4-FFF2-40B4-BE49-F238E27FC236}">
                <a16:creationId xmlns:a16="http://schemas.microsoft.com/office/drawing/2014/main" id="{0AF6A090-EAB8-53D5-8F37-0DEB0C90A0DF}"/>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3BFC68A-0E21-70C7-E605-FC38761BF0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997095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634230"/>
            <a:ext cx="7772400" cy="1051560"/>
          </a:xfrm>
        </p:spPr>
        <p:txBody>
          <a:bodyPr/>
          <a:lstStyle/>
          <a:p>
            <a:r>
              <a:rPr lang="en-US" dirty="0">
                <a:latin typeface="Avenir Next LT Pro Demi" panose="020B0704020202020204" pitchFamily="34" charset="0"/>
              </a:rPr>
              <a:t>A Generous Donation</a:t>
            </a:r>
            <a:br>
              <a:rPr lang="en-US" dirty="0">
                <a:latin typeface="Avenir Next LT Pro Demi" panose="020B0704020202020204" pitchFamily="34" charset="0"/>
              </a:rPr>
            </a:br>
            <a:endParaRPr lang="en-US" sz="1500" dirty="0">
              <a:latin typeface="Avenir Next LT Pro Demi" panose="020B0704020202020204" pitchFamily="34" charset="0"/>
            </a:endParaRPr>
          </a:p>
        </p:txBody>
      </p:sp>
      <p:sp>
        <p:nvSpPr>
          <p:cNvPr id="4" name="TextBox 3"/>
          <p:cNvSpPr txBox="1"/>
          <p:nvPr/>
        </p:nvSpPr>
        <p:spPr>
          <a:xfrm>
            <a:off x="488878" y="2106058"/>
            <a:ext cx="4083122" cy="3902607"/>
          </a:xfrm>
          <a:prstGeom prst="rect">
            <a:avLst/>
          </a:prstGeom>
          <a:noFill/>
          <a:ln>
            <a:noFill/>
          </a:ln>
        </p:spPr>
        <p:txBody>
          <a:bodyPr wrap="square" rtlCol="0">
            <a:spAutoFit/>
          </a:bodyPr>
          <a:lstStyle/>
          <a:p>
            <a:pPr>
              <a:lnSpc>
                <a:spcPct val="110000"/>
              </a:lnSpc>
            </a:pPr>
            <a:r>
              <a:rPr lang="en-US" sz="2800" dirty="0">
                <a:latin typeface="Source Sans Pro" panose="020B0503030403020204" pitchFamily="34" charset="0"/>
                <a:ea typeface="Source Sans Pro" panose="020B0503030403020204" pitchFamily="34" charset="0"/>
              </a:rPr>
              <a:t>“These properties are donated and dedicated to the Boy Scouts of America for the purpose of perpetuating faith, self-reliance, integrity and freedom…. </a:t>
            </a:r>
          </a:p>
          <a:p>
            <a:r>
              <a:rPr lang="en-US" sz="1400" dirty="0">
                <a:latin typeface="Source Sans Pro" panose="020B0503030403020204" pitchFamily="34" charset="0"/>
                <a:ea typeface="Source Sans Pro" panose="020B0503030403020204" pitchFamily="34" charset="0"/>
              </a:rPr>
              <a:t>Waite Phillips, December 31,1941</a:t>
            </a:r>
          </a:p>
          <a:p>
            <a:endParaRPr lang="en-US" dirty="0"/>
          </a:p>
        </p:txBody>
      </p:sp>
      <p:pic>
        <p:nvPicPr>
          <p:cNvPr id="6148" name="Picture 4" descr="http://ts1.mm.bing.net/th?&amp;id=HN.607993225679801954&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187" y="2914078"/>
            <a:ext cx="4060935" cy="3114974"/>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2" name="AutoShape 2" descr="Image result for Philturn patch">
            <a:extLst>
              <a:ext uri="{FF2B5EF4-FFF2-40B4-BE49-F238E27FC236}">
                <a16:creationId xmlns:a16="http://schemas.microsoft.com/office/drawing/2014/main" id="{AC618811-F76B-429C-B6CF-B1F04BBC70E2}"/>
              </a:ext>
            </a:extLst>
          </p:cNvPr>
          <p:cNvSpPr>
            <a:spLocks noChangeAspect="1" noChangeArrowheads="1"/>
          </p:cNvSpPr>
          <p:nvPr/>
        </p:nvSpPr>
        <p:spPr bwMode="auto">
          <a:xfrm>
            <a:off x="4419600" y="2667000"/>
            <a:ext cx="914400" cy="914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2" descr="Image result for old philmont patch">
            <a:extLst>
              <a:ext uri="{FF2B5EF4-FFF2-40B4-BE49-F238E27FC236}">
                <a16:creationId xmlns:a16="http://schemas.microsoft.com/office/drawing/2014/main" id="{49855A80-E39C-4440-8F19-121E4993EC2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a:extLst>
              <a:ext uri="{FF2B5EF4-FFF2-40B4-BE49-F238E27FC236}">
                <a16:creationId xmlns:a16="http://schemas.microsoft.com/office/drawing/2014/main" id="{DA2C77F5-9C35-47DB-B003-987FEEEE2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8463">
            <a:off x="5970614" y="2302666"/>
            <a:ext cx="2612987" cy="1132975"/>
          </a:xfrm>
          <a:prstGeom prst="rect">
            <a:avLst/>
          </a:prstGeom>
        </p:spPr>
      </p:pic>
      <p:sp>
        <p:nvSpPr>
          <p:cNvPr id="10" name="Rectangle: Rounded Corners 9">
            <a:extLst>
              <a:ext uri="{FF2B5EF4-FFF2-40B4-BE49-F238E27FC236}">
                <a16:creationId xmlns:a16="http://schemas.microsoft.com/office/drawing/2014/main" id="{0F376DDE-687D-68F7-4EE3-8FCEEAA3E04D}"/>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481BB1-1FC1-BFE1-4428-D3809EB5F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80238784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8173" y="2133600"/>
            <a:ext cx="7745505" cy="3877815"/>
          </a:xfrm>
        </p:spPr>
        <p:txBody>
          <a:bodyPr>
            <a:noAutofit/>
          </a:bodyPr>
          <a:lstStyle/>
          <a:p>
            <a:pPr>
              <a:buFont typeface="Arial" panose="020B0604020202020204" pitchFamily="34" charset="0"/>
              <a:buChar char="•"/>
            </a:pPr>
            <a:r>
              <a:rPr lang="en-US" sz="3000" dirty="0">
                <a:solidFill>
                  <a:schemeClr val="accent1">
                    <a:lumMod val="75000"/>
                  </a:schemeClr>
                </a:solidFill>
                <a:latin typeface="Source Sans Pro" panose="020B0503030403020204" pitchFamily="34" charset="0"/>
                <a:ea typeface="Source Sans Pro" panose="020B0503030403020204" pitchFamily="34" charset="0"/>
              </a:rPr>
              <a:t>Rangers</a:t>
            </a:r>
          </a:p>
          <a:p>
            <a:pPr>
              <a:buFont typeface="Arial" panose="020B0604020202020204" pitchFamily="34" charset="0"/>
              <a:buChar char="•"/>
            </a:pPr>
            <a:r>
              <a:rPr lang="en-US" sz="3000" dirty="0">
                <a:solidFill>
                  <a:schemeClr val="accent1">
                    <a:lumMod val="75000"/>
                  </a:schemeClr>
                </a:solidFill>
                <a:latin typeface="Source Sans Pro" panose="020B0503030403020204" pitchFamily="34" charset="0"/>
                <a:ea typeface="Source Sans Pro" panose="020B0503030403020204" pitchFamily="34" charset="0"/>
              </a:rPr>
              <a:t>Program camps </a:t>
            </a:r>
          </a:p>
          <a:p>
            <a:pPr>
              <a:buFont typeface="Arial" panose="020B0604020202020204" pitchFamily="34" charset="0"/>
              <a:buChar char="•"/>
            </a:pPr>
            <a:r>
              <a:rPr lang="en-US" sz="3000" dirty="0">
                <a:solidFill>
                  <a:schemeClr val="accent1">
                    <a:lumMod val="75000"/>
                  </a:schemeClr>
                </a:solidFill>
                <a:latin typeface="Source Sans Pro" panose="020B0503030403020204" pitchFamily="34" charset="0"/>
                <a:ea typeface="Source Sans Pro" panose="020B0503030403020204" pitchFamily="34" charset="0"/>
              </a:rPr>
              <a:t>Medical staff</a:t>
            </a:r>
          </a:p>
          <a:p>
            <a:pPr>
              <a:buFont typeface="Arial" panose="020B0604020202020204" pitchFamily="34" charset="0"/>
              <a:buChar char="•"/>
            </a:pPr>
            <a:r>
              <a:rPr lang="en-US" sz="3000" dirty="0">
                <a:solidFill>
                  <a:schemeClr val="accent1">
                    <a:lumMod val="75000"/>
                  </a:schemeClr>
                </a:solidFill>
                <a:latin typeface="Source Sans Pro" panose="020B0503030403020204" pitchFamily="34" charset="0"/>
                <a:ea typeface="Source Sans Pro" panose="020B0503030403020204" pitchFamily="34" charset="0"/>
              </a:rPr>
              <a:t>Food service</a:t>
            </a:r>
          </a:p>
          <a:p>
            <a:pPr>
              <a:buFont typeface="Arial" panose="020B0604020202020204" pitchFamily="34" charset="0"/>
              <a:buChar char="•"/>
            </a:pPr>
            <a:r>
              <a:rPr lang="en-US" sz="3000" dirty="0">
                <a:solidFill>
                  <a:schemeClr val="accent1">
                    <a:lumMod val="75000"/>
                  </a:schemeClr>
                </a:solidFill>
                <a:latin typeface="Source Sans Pro" panose="020B0503030403020204" pitchFamily="34" charset="0"/>
                <a:ea typeface="Source Sans Pro" panose="020B0503030403020204" pitchFamily="34" charset="0"/>
              </a:rPr>
              <a:t>Living history</a:t>
            </a:r>
          </a:p>
          <a:p>
            <a:pPr>
              <a:buFont typeface="Arial" panose="020B0604020202020204" pitchFamily="34" charset="0"/>
              <a:buChar char="•"/>
            </a:pPr>
            <a:r>
              <a:rPr lang="en-US" sz="3000" dirty="0">
                <a:solidFill>
                  <a:schemeClr val="accent1">
                    <a:lumMod val="75000"/>
                  </a:schemeClr>
                </a:solidFill>
                <a:latin typeface="Source Sans Pro" panose="020B0503030403020204" pitchFamily="34" charset="0"/>
                <a:ea typeface="Source Sans Pro" panose="020B0503030403020204" pitchFamily="34" charset="0"/>
              </a:rPr>
              <a:t>Customer service</a:t>
            </a:r>
          </a:p>
          <a:p>
            <a:pPr>
              <a:buFont typeface="Arial" panose="020B0604020202020204" pitchFamily="34" charset="0"/>
              <a:buChar char="•"/>
            </a:pPr>
            <a:r>
              <a:rPr lang="en-US" sz="3000" dirty="0">
                <a:solidFill>
                  <a:schemeClr val="accent1">
                    <a:lumMod val="75000"/>
                  </a:schemeClr>
                </a:solidFill>
                <a:latin typeface="Source Sans Pro" panose="020B0503030403020204" pitchFamily="34" charset="0"/>
                <a:ea typeface="Source Sans Pro" panose="020B0503030403020204" pitchFamily="34" charset="0"/>
              </a:rPr>
              <a:t>Retail operations</a:t>
            </a:r>
          </a:p>
          <a:p>
            <a:pPr>
              <a:buFont typeface="Arial" panose="020B0604020202020204" pitchFamily="34" charset="0"/>
              <a:buChar char="•"/>
            </a:pPr>
            <a:r>
              <a:rPr lang="en-US" sz="3000" dirty="0">
                <a:solidFill>
                  <a:schemeClr val="accent1">
                    <a:lumMod val="75000"/>
                  </a:schemeClr>
                </a:solidFill>
                <a:latin typeface="Source Sans Pro" panose="020B0503030403020204" pitchFamily="34" charset="0"/>
                <a:ea typeface="Source Sans Pro" panose="020B0503030403020204" pitchFamily="34" charset="0"/>
              </a:rPr>
              <a:t>Maintenance and more!</a:t>
            </a:r>
          </a:p>
        </p:txBody>
      </p:sp>
      <p:sp>
        <p:nvSpPr>
          <p:cNvPr id="3" name="Title 2"/>
          <p:cNvSpPr>
            <a:spLocks noGrp="1"/>
          </p:cNvSpPr>
          <p:nvPr>
            <p:ph type="title"/>
          </p:nvPr>
        </p:nvSpPr>
        <p:spPr>
          <a:xfrm>
            <a:off x="685800" y="457200"/>
            <a:ext cx="7772400" cy="1054250"/>
          </a:xfrm>
        </p:spPr>
        <p:txBody>
          <a:bodyPr/>
          <a:lstStyle/>
          <a:p>
            <a:r>
              <a:rPr lang="en-US" dirty="0">
                <a:latin typeface="Avenir Next LT Pro Demi" panose="020B0704020202020204" pitchFamily="34" charset="0"/>
              </a:rPr>
              <a:t>A 1000+ Summer Opportunities</a:t>
            </a:r>
            <a:endParaRPr lang="en-US" sz="3200" dirty="0">
              <a:latin typeface="Avenir Next LT Pro Demi" panose="020B0704020202020204" pitchFamily="34" charset="0"/>
            </a:endParaRPr>
          </a:p>
        </p:txBody>
      </p:sp>
      <p:pic>
        <p:nvPicPr>
          <p:cNvPr id="1028" name="Picture 4" descr="https://registerphilmont.org/philmontphotos/pics/Campfires/Pueblano%20Campfire_thumbn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72307"/>
            <a:ext cx="4000497" cy="320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E79F265-D079-D384-2BD7-E9494C387D63}"/>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C699318F-16DE-CB25-18DE-1C0B86AA27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85253510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878262" y="1696144"/>
            <a:ext cx="5265738" cy="2057400"/>
          </a:xfrm>
        </p:spPr>
        <p:txBody>
          <a:bodyPr>
            <a:normAutofit/>
          </a:bodyPr>
          <a:lstStyle/>
          <a:p>
            <a:pPr>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Recreation opportunities</a:t>
            </a:r>
          </a:p>
          <a:p>
            <a:pPr>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Staff wellness program</a:t>
            </a:r>
          </a:p>
          <a:p>
            <a:pPr>
              <a:buFont typeface="Arial" panose="020B0604020202020204" pitchFamily="34" charset="0"/>
              <a:buChar char="•"/>
            </a:pPr>
            <a:r>
              <a:rPr lang="en-US" sz="3500" dirty="0">
                <a:solidFill>
                  <a:schemeClr val="accent1">
                    <a:lumMod val="75000"/>
                  </a:schemeClr>
                </a:solidFill>
                <a:latin typeface="Source Sans Pro" panose="020B0503030403020204" pitchFamily="34" charset="0"/>
                <a:ea typeface="Source Sans Pro" panose="020B0503030403020204" pitchFamily="34" charset="0"/>
              </a:rPr>
              <a:t>Backcountry free time </a:t>
            </a:r>
          </a:p>
          <a:p>
            <a:endParaRPr lang="en-US" dirty="0">
              <a:solidFill>
                <a:schemeClr val="accent1">
                  <a:lumMod val="75000"/>
                </a:schemeClr>
              </a:solidFill>
            </a:endParaRPr>
          </a:p>
        </p:txBody>
      </p:sp>
      <p:sp>
        <p:nvSpPr>
          <p:cNvPr id="3" name="Title 2"/>
          <p:cNvSpPr>
            <a:spLocks noGrp="1"/>
          </p:cNvSpPr>
          <p:nvPr>
            <p:ph type="title" idx="4294967295"/>
          </p:nvPr>
        </p:nvSpPr>
        <p:spPr>
          <a:xfrm>
            <a:off x="685800" y="457200"/>
            <a:ext cx="7756525" cy="1054100"/>
          </a:xfrm>
        </p:spPr>
        <p:txBody>
          <a:bodyPr/>
          <a:lstStyle/>
          <a:p>
            <a:r>
              <a:rPr lang="en-US" dirty="0">
                <a:latin typeface="Avenir Next LT Pro Demi" panose="020B0704020202020204" pitchFamily="34" charset="0"/>
              </a:rPr>
              <a:t>You Get Perks!</a:t>
            </a:r>
            <a:endParaRPr lang="en-US" sz="3200" dirty="0">
              <a:latin typeface="Avenir Next LT Pro Demi" panose="020B0704020202020204" pitchFamily="34" charset="0"/>
            </a:endParaRPr>
          </a:p>
        </p:txBody>
      </p:sp>
      <p:pic>
        <p:nvPicPr>
          <p:cNvPr id="16390" name="Picture 6" descr="http://ts2.mm.bing.net/th?id=HN.608013944598695747&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18" y="3364179"/>
            <a:ext cx="3416092" cy="256206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193" y="1403505"/>
            <a:ext cx="2379341" cy="186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7496" y="3555302"/>
            <a:ext cx="3416092" cy="2277395"/>
          </a:xfrm>
          <a:prstGeom prst="rect">
            <a:avLst/>
          </a:prstGeom>
        </p:spPr>
      </p:pic>
      <p:sp>
        <p:nvSpPr>
          <p:cNvPr id="9" name="Rectangle: Rounded Corners 8">
            <a:extLst>
              <a:ext uri="{FF2B5EF4-FFF2-40B4-BE49-F238E27FC236}">
                <a16:creationId xmlns:a16="http://schemas.microsoft.com/office/drawing/2014/main" id="{F9BDA94B-64C3-B9B6-5EC5-00B66F5B4A89}"/>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5EF0DCC8-6AB3-67DC-952F-49B9B48D1A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69312903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440167B-9682-DE7C-4487-8E044523B01D}"/>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85800" y="457200"/>
            <a:ext cx="7754112" cy="1051560"/>
          </a:xfrm>
        </p:spPr>
        <p:txBody>
          <a:bodyPr/>
          <a:lstStyle/>
          <a:p>
            <a:r>
              <a:rPr lang="en-US" dirty="0">
                <a:latin typeface="Avenir Next LT Pro Demi" panose="020B0704020202020204" pitchFamily="34" charset="0"/>
              </a:rPr>
              <a:t>One Philmont,</a:t>
            </a:r>
            <a:br>
              <a:rPr lang="en-US" dirty="0">
                <a:latin typeface="Avenir Next LT Pro Demi" panose="020B0704020202020204" pitchFamily="34" charset="0"/>
              </a:rPr>
            </a:br>
            <a:r>
              <a:rPr lang="en-US" dirty="0">
                <a:latin typeface="Avenir Next LT Pro Demi" panose="020B0704020202020204" pitchFamily="34" charset="0"/>
              </a:rPr>
              <a:t>Many Opportunities</a:t>
            </a:r>
          </a:p>
        </p:txBody>
      </p:sp>
      <p:sp>
        <p:nvSpPr>
          <p:cNvPr id="2" name="Content Placeholder 1"/>
          <p:cNvSpPr>
            <a:spLocks noGrp="1"/>
          </p:cNvSpPr>
          <p:nvPr>
            <p:ph idx="4294967295"/>
          </p:nvPr>
        </p:nvSpPr>
        <p:spPr>
          <a:xfrm>
            <a:off x="30480" y="1905000"/>
            <a:ext cx="6076097" cy="5029200"/>
          </a:xfrm>
        </p:spPr>
        <p:txBody>
          <a:bodyPr>
            <a:normAutofit/>
          </a:bodyPr>
          <a:lstStyle/>
          <a:p>
            <a:pPr marL="571500" indent="-514350">
              <a:buFont typeface="Arial" panose="020B0604020202020204" pitchFamily="34" charset="0"/>
              <a:buChar char="•"/>
            </a:pPr>
            <a:r>
              <a:rPr lang="en-US" sz="2800" dirty="0">
                <a:solidFill>
                  <a:schemeClr val="tx2">
                    <a:lumMod val="75000"/>
                  </a:schemeClr>
                </a:solidFill>
                <a:latin typeface="Source Sans Pro" panose="020B0503030403020204" pitchFamily="34" charset="0"/>
                <a:ea typeface="Source Sans Pro" panose="020B0503030403020204" pitchFamily="34" charset="0"/>
              </a:rPr>
              <a:t>More than Treks</a:t>
            </a:r>
          </a:p>
          <a:p>
            <a:pPr marL="571500" indent="-514350">
              <a:buFont typeface="Arial" panose="020B0604020202020204" pitchFamily="34" charset="0"/>
              <a:buChar char="•"/>
            </a:pPr>
            <a:r>
              <a:rPr lang="en-US" sz="2800" dirty="0">
                <a:solidFill>
                  <a:schemeClr val="tx2">
                    <a:lumMod val="75000"/>
                  </a:schemeClr>
                </a:solidFill>
                <a:latin typeface="Source Sans Pro" panose="020B0503030403020204" pitchFamily="34" charset="0"/>
                <a:ea typeface="Source Sans Pro" panose="020B0503030403020204" pitchFamily="34" charset="0"/>
              </a:rPr>
              <a:t>Individual Opportunities</a:t>
            </a:r>
          </a:p>
          <a:p>
            <a:pPr marL="571500" indent="-514350">
              <a:buFont typeface="Arial" panose="020B0604020202020204" pitchFamily="34" charset="0"/>
              <a:buChar char="•"/>
            </a:pPr>
            <a:r>
              <a:rPr lang="en-US" sz="2800" dirty="0">
                <a:solidFill>
                  <a:schemeClr val="tx2">
                    <a:lumMod val="75000"/>
                  </a:schemeClr>
                </a:solidFill>
                <a:latin typeface="Source Sans Pro" panose="020B0503030403020204" pitchFamily="34" charset="0"/>
                <a:ea typeface="Source Sans Pro" panose="020B0503030403020204" pitchFamily="34" charset="0"/>
              </a:rPr>
              <a:t>Training for Scouters and junior leaders</a:t>
            </a:r>
          </a:p>
          <a:p>
            <a:pPr marL="571500" indent="-514350">
              <a:buFont typeface="Arial" panose="020B0604020202020204" pitchFamily="34" charset="0"/>
              <a:buChar char="•"/>
            </a:pPr>
            <a:r>
              <a:rPr lang="en-US" sz="2800" dirty="0">
                <a:solidFill>
                  <a:schemeClr val="tx2">
                    <a:lumMod val="75000"/>
                  </a:schemeClr>
                </a:solidFill>
                <a:latin typeface="Source Sans Pro" panose="020B0503030403020204" pitchFamily="34" charset="0"/>
                <a:ea typeface="Source Sans Pro" panose="020B0503030403020204" pitchFamily="34" charset="0"/>
              </a:rPr>
              <a:t>Best Family Vacation </a:t>
            </a:r>
            <a:r>
              <a:rPr lang="en-US" sz="2800" b="1" u="sng" dirty="0">
                <a:solidFill>
                  <a:schemeClr val="tx2">
                    <a:lumMod val="75000"/>
                  </a:schemeClr>
                </a:solidFill>
                <a:latin typeface="Source Sans Pro" panose="020B0503030403020204" pitchFamily="34" charset="0"/>
                <a:ea typeface="Source Sans Pro" panose="020B0503030403020204" pitchFamily="34" charset="0"/>
              </a:rPr>
              <a:t>EVER</a:t>
            </a:r>
            <a:r>
              <a:rPr lang="en-US" sz="2800" u="sng" dirty="0">
                <a:solidFill>
                  <a:schemeClr val="tx2">
                    <a:lumMod val="75000"/>
                  </a:schemeClr>
                </a:solidFill>
                <a:latin typeface="Source Sans Pro" panose="020B0503030403020204" pitchFamily="34" charset="0"/>
                <a:ea typeface="Source Sans Pro" panose="020B0503030403020204" pitchFamily="34" charset="0"/>
              </a:rPr>
              <a:t>!</a:t>
            </a:r>
          </a:p>
          <a:p>
            <a:pPr marL="571500" indent="-514350">
              <a:buFont typeface="Arial" panose="020B0604020202020204" pitchFamily="34" charset="0"/>
              <a:buChar char="•"/>
            </a:pPr>
            <a:r>
              <a:rPr lang="en-US" sz="2800" dirty="0">
                <a:solidFill>
                  <a:schemeClr val="tx2">
                    <a:lumMod val="75000"/>
                  </a:schemeClr>
                </a:solidFill>
                <a:latin typeface="Source Sans Pro" panose="020B0503030403020204" pitchFamily="34" charset="0"/>
                <a:ea typeface="Source Sans Pro" panose="020B0503030403020204" pitchFamily="34" charset="0"/>
              </a:rPr>
              <a:t>Off-season adventures and events</a:t>
            </a:r>
          </a:p>
          <a:p>
            <a:pPr marL="571500" indent="-514350">
              <a:buFont typeface="Arial" panose="020B0604020202020204" pitchFamily="34" charset="0"/>
              <a:buChar char="•"/>
            </a:pPr>
            <a:r>
              <a:rPr lang="en-US" sz="2800" dirty="0">
                <a:solidFill>
                  <a:schemeClr val="tx2">
                    <a:lumMod val="75000"/>
                  </a:schemeClr>
                </a:solidFill>
                <a:latin typeface="Source Sans Pro" panose="020B0503030403020204" pitchFamily="34" charset="0"/>
                <a:ea typeface="Source Sans Pro" panose="020B0503030403020204" pitchFamily="34" charset="0"/>
              </a:rPr>
              <a:t>Seasonal Employment</a:t>
            </a:r>
            <a:endParaRPr lang="en-US" sz="2800" dirty="0">
              <a:latin typeface="Source Sans Pro" panose="020B0503030403020204" pitchFamily="34" charset="0"/>
              <a:ea typeface="Source Sans Pro" panose="020B0503030403020204" pitchFamily="34" charset="0"/>
            </a:endParaRPr>
          </a:p>
          <a:p>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81200"/>
            <a:ext cx="2961223" cy="324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39073" y="1975486"/>
            <a:ext cx="3257026" cy="353943"/>
          </a:xfrm>
          <a:prstGeom prst="rect">
            <a:avLst/>
          </a:prstGeom>
          <a:noFill/>
        </p:spPr>
        <p:txBody>
          <a:bodyPr wrap="square" rtlCol="0">
            <a:spAutoFit/>
          </a:bodyPr>
          <a:lstStyle/>
          <a:p>
            <a:r>
              <a:rPr lang="en-US" sz="1700" dirty="0">
                <a:solidFill>
                  <a:srgbClr val="FFFF00"/>
                </a:solidFill>
              </a:rPr>
              <a:t>I want to go back to Philmont!</a:t>
            </a:r>
          </a:p>
        </p:txBody>
      </p:sp>
      <p:pic>
        <p:nvPicPr>
          <p:cNvPr id="7" name="Picture 6" descr="Text&#10;&#10;Description automatically generated">
            <a:extLst>
              <a:ext uri="{FF2B5EF4-FFF2-40B4-BE49-F238E27FC236}">
                <a16:creationId xmlns:a16="http://schemas.microsoft.com/office/drawing/2014/main" id="{D376B9F9-2827-5FBF-60DD-AD49738FEF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103699850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33400" y="2237552"/>
            <a:ext cx="8153400" cy="3877815"/>
          </a:xfrm>
        </p:spPr>
        <p:txBody>
          <a:bodyPr>
            <a:normAutofit/>
          </a:bodyPr>
          <a:lstStyle/>
          <a:p>
            <a:pPr marL="0" indent="0">
              <a:buNone/>
            </a:pPr>
            <a:br>
              <a:rPr lang="en-US" sz="4800" dirty="0">
                <a:solidFill>
                  <a:schemeClr val="tx2"/>
                </a:solidFill>
                <a:latin typeface="Source Sans Pro" panose="020B0503030403020204" pitchFamily="34" charset="0"/>
                <a:ea typeface="Source Sans Pro" panose="020B0503030403020204" pitchFamily="34" charset="0"/>
              </a:rPr>
            </a:br>
            <a:r>
              <a:rPr lang="en-US" sz="4800" dirty="0">
                <a:solidFill>
                  <a:schemeClr val="tx2"/>
                </a:solidFill>
                <a:latin typeface="Source Sans Pro" panose="020B0503030403020204" pitchFamily="34" charset="0"/>
                <a:ea typeface="Source Sans Pro" panose="020B0503030403020204" pitchFamily="34" charset="0"/>
              </a:rPr>
              <a:t>www.philmontscoutranch.org</a:t>
            </a:r>
          </a:p>
          <a:p>
            <a:pPr marL="0" indent="0">
              <a:buNone/>
            </a:pPr>
            <a:r>
              <a:rPr lang="en-US" dirty="0">
                <a:solidFill>
                  <a:schemeClr val="tx2">
                    <a:lumMod val="75000"/>
                  </a:schemeClr>
                </a:solidFill>
              </a:rPr>
              <a:t> </a:t>
            </a:r>
          </a:p>
        </p:txBody>
      </p:sp>
      <p:sp>
        <p:nvSpPr>
          <p:cNvPr id="2" name="Title 1"/>
          <p:cNvSpPr>
            <a:spLocks noGrp="1"/>
          </p:cNvSpPr>
          <p:nvPr>
            <p:ph type="title"/>
          </p:nvPr>
        </p:nvSpPr>
        <p:spPr>
          <a:xfrm>
            <a:off x="688489" y="457200"/>
            <a:ext cx="7772400" cy="1054250"/>
          </a:xfrm>
        </p:spPr>
        <p:txBody>
          <a:bodyPr/>
          <a:lstStyle/>
          <a:p>
            <a:r>
              <a:rPr lang="en-US" dirty="0">
                <a:latin typeface="Avenir Next LT Pro Demi" panose="020B0704020202020204" pitchFamily="34" charset="0"/>
              </a:rPr>
              <a:t>Resource</a:t>
            </a:r>
          </a:p>
        </p:txBody>
      </p:sp>
      <p:sp>
        <p:nvSpPr>
          <p:cNvPr id="4" name="Rectangle: Rounded Corners 3">
            <a:extLst>
              <a:ext uri="{FF2B5EF4-FFF2-40B4-BE49-F238E27FC236}">
                <a16:creationId xmlns:a16="http://schemas.microsoft.com/office/drawing/2014/main" id="{B8C8F24E-7383-DACB-8BA2-3E182841E55F}"/>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557846-EE80-3CE6-BB8C-BEB3D3BA5A3D}"/>
              </a:ext>
            </a:extLst>
          </p:cNvPr>
          <p:cNvSpPr txBox="1"/>
          <p:nvPr/>
        </p:nvSpPr>
        <p:spPr>
          <a:xfrm>
            <a:off x="457200" y="4038600"/>
            <a:ext cx="8305800" cy="646331"/>
          </a:xfrm>
          <a:prstGeom prst="rect">
            <a:avLst/>
          </a:prstGeom>
          <a:noFill/>
        </p:spPr>
        <p:txBody>
          <a:bodyPr wrap="square" rtlCol="0">
            <a:spAutoFit/>
          </a:bodyPr>
          <a:lstStyle/>
          <a:p>
            <a:pPr algn="ctr"/>
            <a:r>
              <a:rPr lang="en-US" dirty="0">
                <a:solidFill>
                  <a:schemeClr val="tx2"/>
                </a:solidFill>
                <a:latin typeface="Source Sans Pro" panose="020B0503030403020204" pitchFamily="34" charset="0"/>
                <a:ea typeface="Source Sans Pro" panose="020B0503030403020204" pitchFamily="34" charset="0"/>
              </a:rPr>
              <a:t>All photos used in this presentation are either Philmont Scout Ranch photos, in public domain, or by Thomas Baltutis and used by permission.</a:t>
            </a:r>
          </a:p>
        </p:txBody>
      </p:sp>
      <p:pic>
        <p:nvPicPr>
          <p:cNvPr id="6" name="Picture 5" descr="Text&#10;&#10;Description automatically generated">
            <a:extLst>
              <a:ext uri="{FF2B5EF4-FFF2-40B4-BE49-F238E27FC236}">
                <a16:creationId xmlns:a16="http://schemas.microsoft.com/office/drawing/2014/main" id="{47087DF5-53F3-D9C5-7F83-7E29D8B937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6206905"/>
            <a:ext cx="2667000" cy="463992"/>
          </a:xfrm>
          <a:prstGeom prst="rect">
            <a:avLst/>
          </a:prstGeom>
        </p:spPr>
      </p:pic>
    </p:spTree>
    <p:extLst>
      <p:ext uri="{BB962C8B-B14F-4D97-AF65-F5344CB8AC3E}">
        <p14:creationId xmlns:p14="http://schemas.microsoft.com/office/powerpoint/2010/main" val="348036104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597" y="491447"/>
            <a:ext cx="3077203" cy="2520316"/>
          </a:xfrm>
        </p:spPr>
        <p:txBody>
          <a:bodyPr/>
          <a:lstStyle/>
          <a:p>
            <a:r>
              <a:rPr lang="en-US" sz="5000" dirty="0">
                <a:latin typeface="Avenir Next LT Pro Demi" panose="020B0704020202020204" pitchFamily="34" charset="0"/>
              </a:rPr>
              <a:t>Philmont Unit  Programs</a:t>
            </a:r>
          </a:p>
        </p:txBody>
      </p:sp>
      <p:pic>
        <p:nvPicPr>
          <p:cNvPr id="3" name="Picture 2" descr="A group of people standing on a hill with a sunset in the background&#10;&#10;Description automatically generated with medium confidence">
            <a:extLst>
              <a:ext uri="{FF2B5EF4-FFF2-40B4-BE49-F238E27FC236}">
                <a16:creationId xmlns:a16="http://schemas.microsoft.com/office/drawing/2014/main" id="{FA458F5C-4F47-4B4C-9096-0C50C63FF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400" y="3011763"/>
            <a:ext cx="4380631" cy="2815975"/>
          </a:xfrm>
          <a:prstGeom prst="rect">
            <a:avLst/>
          </a:prstGeom>
        </p:spPr>
      </p:pic>
      <p:pic>
        <p:nvPicPr>
          <p:cNvPr id="5" name="Picture 4">
            <a:extLst>
              <a:ext uri="{FF2B5EF4-FFF2-40B4-BE49-F238E27FC236}">
                <a16:creationId xmlns:a16="http://schemas.microsoft.com/office/drawing/2014/main" id="{1649EA7D-D8A1-403C-910A-2B30662C5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735" y="685800"/>
            <a:ext cx="2921865" cy="3581400"/>
          </a:xfrm>
          <a:prstGeom prst="rect">
            <a:avLst/>
          </a:prstGeom>
        </p:spPr>
      </p:pic>
      <p:sp>
        <p:nvSpPr>
          <p:cNvPr id="8" name="Rectangle: Rounded Corners 7">
            <a:extLst>
              <a:ext uri="{FF2B5EF4-FFF2-40B4-BE49-F238E27FC236}">
                <a16:creationId xmlns:a16="http://schemas.microsoft.com/office/drawing/2014/main" id="{A710F6D5-9507-71CC-69E4-F589FAB1F3C0}"/>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99E914F4-2551-5BC4-4371-8D1C081DF7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06154595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B47A19-AB3D-47E5-AF8A-FC8CEA86DEC4}"/>
              </a:ext>
            </a:extLst>
          </p:cNvPr>
          <p:cNvSpPr>
            <a:spLocks noGrp="1"/>
          </p:cNvSpPr>
          <p:nvPr>
            <p:ph idx="1"/>
          </p:nvPr>
        </p:nvSpPr>
        <p:spPr>
          <a:xfrm>
            <a:off x="238804" y="2265206"/>
            <a:ext cx="4250900" cy="3877815"/>
          </a:xfrm>
        </p:spPr>
        <p:txBody>
          <a:bodyPr>
            <a:normAutofit fontScale="92500" lnSpcReduction="10000"/>
          </a:bodyPr>
          <a:lstStyle/>
          <a:p>
            <a:pPr>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8 to 12 members</a:t>
            </a:r>
          </a:p>
          <a:p>
            <a:pPr>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Youth led</a:t>
            </a:r>
          </a:p>
          <a:p>
            <a:pPr>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Majority under 21</a:t>
            </a:r>
          </a:p>
          <a:p>
            <a:pPr>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Two adult advisors over 21</a:t>
            </a:r>
          </a:p>
          <a:p>
            <a:pPr>
              <a:buFont typeface="Arial" panose="020B0604020202020204" pitchFamily="34" charset="0"/>
              <a:buChar char="•"/>
            </a:pPr>
            <a:r>
              <a:rPr lang="en-US" sz="3500" dirty="0">
                <a:solidFill>
                  <a:schemeClr val="tx1"/>
                </a:solidFill>
                <a:latin typeface="Source Sans Pro" panose="020B0503030403020204" pitchFamily="34" charset="0"/>
                <a:ea typeface="Source Sans Pro" panose="020B0503030403020204" pitchFamily="34" charset="0"/>
              </a:rPr>
              <a:t>Co-ed advisors if necessary</a:t>
            </a:r>
          </a:p>
          <a:p>
            <a:endParaRPr lang="en-US" sz="3000" dirty="0"/>
          </a:p>
          <a:p>
            <a:endParaRPr lang="en-US" sz="3000" dirty="0"/>
          </a:p>
        </p:txBody>
      </p:sp>
      <p:sp>
        <p:nvSpPr>
          <p:cNvPr id="3" name="Title 2">
            <a:extLst>
              <a:ext uri="{FF2B5EF4-FFF2-40B4-BE49-F238E27FC236}">
                <a16:creationId xmlns:a16="http://schemas.microsoft.com/office/drawing/2014/main" id="{40C92EB2-FDEF-4DFF-835C-A2D92398A648}"/>
              </a:ext>
            </a:extLst>
          </p:cNvPr>
          <p:cNvSpPr>
            <a:spLocks noGrp="1"/>
          </p:cNvSpPr>
          <p:nvPr>
            <p:ph type="title"/>
          </p:nvPr>
        </p:nvSpPr>
        <p:spPr/>
        <p:txBody>
          <a:bodyPr/>
          <a:lstStyle/>
          <a:p>
            <a:r>
              <a:rPr lang="en-US" dirty="0">
                <a:latin typeface="Avenir Next LT Pro Demi" panose="020B0704020202020204" pitchFamily="34" charset="0"/>
              </a:rPr>
              <a:t>Crews</a:t>
            </a:r>
          </a:p>
        </p:txBody>
      </p:sp>
      <p:pic>
        <p:nvPicPr>
          <p:cNvPr id="7" name="Picture 6">
            <a:extLst>
              <a:ext uri="{FF2B5EF4-FFF2-40B4-BE49-F238E27FC236}">
                <a16:creationId xmlns:a16="http://schemas.microsoft.com/office/drawing/2014/main" id="{3CF27748-C420-4B41-B02D-05BCA378A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916" y="2237777"/>
            <a:ext cx="4137442" cy="3753392"/>
          </a:xfrm>
          <a:prstGeom prst="rect">
            <a:avLst/>
          </a:prstGeom>
        </p:spPr>
      </p:pic>
      <p:sp>
        <p:nvSpPr>
          <p:cNvPr id="8" name="Rectangle: Rounded Corners 7">
            <a:extLst>
              <a:ext uri="{FF2B5EF4-FFF2-40B4-BE49-F238E27FC236}">
                <a16:creationId xmlns:a16="http://schemas.microsoft.com/office/drawing/2014/main" id="{1D2CCB0A-79B0-0A80-98B3-86CA79776A6B}"/>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DCFAEF8A-1FD0-F83A-3833-6920B9989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247787948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2400" y="2034540"/>
            <a:ext cx="5181600" cy="3877815"/>
          </a:xfrm>
        </p:spPr>
        <p:txBody>
          <a:bodyPr>
            <a:normAutofit/>
          </a:bodyPr>
          <a:lstStyle/>
          <a:p>
            <a:pPr>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Mountain backpacking </a:t>
            </a:r>
          </a:p>
          <a:p>
            <a:pPr>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50 to over 85 miles</a:t>
            </a:r>
          </a:p>
          <a:p>
            <a:pPr>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Variety of camping </a:t>
            </a:r>
          </a:p>
          <a:p>
            <a:pPr>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Fantastic scenery</a:t>
            </a:r>
          </a:p>
          <a:p>
            <a:pPr>
              <a:buFont typeface="Arial" panose="020B0604020202020204" pitchFamily="34" charset="0"/>
              <a:buChar char="•"/>
            </a:pPr>
            <a:r>
              <a:rPr lang="en-US" sz="2800" dirty="0">
                <a:solidFill>
                  <a:schemeClr val="tx1"/>
                </a:solidFill>
                <a:latin typeface="Source Sans Pro" panose="020B0503030403020204" pitchFamily="34" charset="0"/>
                <a:ea typeface="Source Sans Pro" panose="020B0503030403020204" pitchFamily="34" charset="0"/>
              </a:rPr>
              <a:t>Many activities available</a:t>
            </a:r>
          </a:p>
          <a:p>
            <a:endParaRPr lang="en-US" dirty="0">
              <a:solidFill>
                <a:schemeClr val="accent1"/>
              </a:solidFill>
            </a:endParaRPr>
          </a:p>
        </p:txBody>
      </p:sp>
      <p:sp>
        <p:nvSpPr>
          <p:cNvPr id="3" name="Title 2"/>
          <p:cNvSpPr>
            <a:spLocks noGrp="1"/>
          </p:cNvSpPr>
          <p:nvPr>
            <p:ph type="title"/>
          </p:nvPr>
        </p:nvSpPr>
        <p:spPr>
          <a:xfrm>
            <a:off x="685800" y="457200"/>
            <a:ext cx="7772400" cy="1054250"/>
          </a:xfrm>
        </p:spPr>
        <p:txBody>
          <a:bodyPr/>
          <a:lstStyle/>
          <a:p>
            <a:r>
              <a:rPr lang="en-US" dirty="0">
                <a:latin typeface="Avenir Next LT Pro Demi" panose="020B0704020202020204" pitchFamily="34" charset="0"/>
              </a:rPr>
              <a:t>Philmont Treks</a:t>
            </a:r>
            <a:endParaRPr lang="en-US" sz="3200" dirty="0">
              <a:latin typeface="Avenir Next LT Pro Demi" panose="020B0704020202020204" pitchFamily="34" charset="0"/>
            </a:endParaRPr>
          </a:p>
        </p:txBody>
      </p:sp>
      <p:pic>
        <p:nvPicPr>
          <p:cNvPr id="3074" name="Picture 2" descr="F:\PHOTOS\Marketing\IMG_943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133600"/>
            <a:ext cx="2433263" cy="341815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ts1.mm.bing.net/th?&amp;id=HN.608047432455687095&amp;w=300&amp;h=300&amp;c=0&amp;pid=1.9&amp;rs=0&amp;p=0"/>
          <p:cNvPicPr>
            <a:picLocks noChangeAspect="1" noChangeArrowheads="1"/>
          </p:cNvPicPr>
          <p:nvPr/>
        </p:nvPicPr>
        <p:blipFill>
          <a:blip r:embed="rId4">
            <a:clrChange>
              <a:clrFrom>
                <a:srgbClr val="F3F4F9"/>
              </a:clrFrom>
              <a:clrTo>
                <a:srgbClr val="F3F4F9">
                  <a:alpha val="0"/>
                </a:srgbClr>
              </a:clrTo>
            </a:clrChange>
            <a:extLst>
              <a:ext uri="{28A0092B-C50C-407E-A947-70E740481C1C}">
                <a14:useLocalDpi xmlns:a14="http://schemas.microsoft.com/office/drawing/2010/main" val="0"/>
              </a:ext>
            </a:extLst>
          </a:blip>
          <a:srcRect/>
          <a:stretch>
            <a:fillRect/>
          </a:stretch>
        </p:blipFill>
        <p:spPr bwMode="auto">
          <a:xfrm>
            <a:off x="3326876" y="4267200"/>
            <a:ext cx="905117" cy="14757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597BDA9B-EC04-A219-DEE8-E2FD1D3BFD47}"/>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A27D03B5-CC95-43CF-7D37-7FC534D32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65596180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8600" y="2133600"/>
            <a:ext cx="4851400" cy="3200400"/>
          </a:xfrm>
        </p:spPr>
        <p:txBody>
          <a:bodyPr>
            <a:normAutofit/>
          </a:bodyPr>
          <a:lstStyle/>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Fits one-week vacation schedule</a:t>
            </a:r>
          </a:p>
          <a:p>
            <a:pPr>
              <a:buFont typeface="Arial" panose="020B0604020202020204" pitchFamily="34" charset="0"/>
              <a:buChar char="•"/>
            </a:pPr>
            <a:r>
              <a:rPr lang="en-US" sz="3200" dirty="0">
                <a:solidFill>
                  <a:schemeClr val="tx1"/>
                </a:solidFill>
                <a:latin typeface="Source Sans Pro" panose="020B0503030403020204" pitchFamily="34" charset="0"/>
                <a:ea typeface="Source Sans Pro" panose="020B0503030403020204" pitchFamily="34" charset="0"/>
              </a:rPr>
              <a:t>Just as adventurous</a:t>
            </a:r>
          </a:p>
          <a:p>
            <a:pPr marL="0" indent="0">
              <a:buNone/>
            </a:pPr>
            <a:endParaRPr lang="en-US" sz="3600" dirty="0">
              <a:solidFill>
                <a:schemeClr val="accent1">
                  <a:lumMod val="75000"/>
                </a:schemeClr>
              </a:solidFill>
            </a:endParaRPr>
          </a:p>
        </p:txBody>
      </p:sp>
      <p:sp>
        <p:nvSpPr>
          <p:cNvPr id="3" name="Title 2"/>
          <p:cNvSpPr>
            <a:spLocks noGrp="1"/>
          </p:cNvSpPr>
          <p:nvPr>
            <p:ph type="title"/>
          </p:nvPr>
        </p:nvSpPr>
        <p:spPr>
          <a:xfrm>
            <a:off x="685800" y="457200"/>
            <a:ext cx="7772400" cy="1054250"/>
          </a:xfrm>
        </p:spPr>
        <p:txBody>
          <a:bodyPr/>
          <a:lstStyle/>
          <a:p>
            <a:r>
              <a:rPr lang="en-US" dirty="0">
                <a:latin typeface="Avenir Next LT Pro Demi" panose="020B0704020202020204" pitchFamily="34" charset="0"/>
              </a:rPr>
              <a:t>Short Treks – 7 or 9 Day</a:t>
            </a:r>
            <a:endParaRPr lang="en-US" sz="3200" dirty="0">
              <a:latin typeface="Avenir Next LT Pro Demi" panose="020B0704020202020204"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310" y="2252644"/>
            <a:ext cx="3463290" cy="296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F:\LANDSCAPES\Camper-Enjoy the 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6110" y="3878453"/>
            <a:ext cx="2733040" cy="20497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37580FD-6CE6-F7B1-58D2-4262D1B80503}"/>
              </a:ext>
            </a:extLst>
          </p:cNvPr>
          <p:cNvSpPr/>
          <p:nvPr/>
        </p:nvSpPr>
        <p:spPr>
          <a:xfrm>
            <a:off x="-457199" y="6019801"/>
            <a:ext cx="9753600" cy="838200"/>
          </a:xfrm>
          <a:prstGeom prst="round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FF38ECC-BED6-7B71-B9D0-62A7EC7C3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086" y="6206905"/>
            <a:ext cx="2667000" cy="463992"/>
          </a:xfrm>
          <a:prstGeom prst="rect">
            <a:avLst/>
          </a:prstGeom>
        </p:spPr>
      </p:pic>
    </p:spTree>
    <p:extLst>
      <p:ext uri="{BB962C8B-B14F-4D97-AF65-F5344CB8AC3E}">
        <p14:creationId xmlns:p14="http://schemas.microsoft.com/office/powerpoint/2010/main" val="386266354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Philmont Presentation Master</Template>
  <TotalTime>4883</TotalTime>
  <Words>5415</Words>
  <Application>Microsoft Office PowerPoint</Application>
  <PresentationFormat>On-screen Show (4:3)</PresentationFormat>
  <Paragraphs>479</Paragraphs>
  <Slides>53</Slides>
  <Notes>53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Avenir Next LT Pro Demi</vt:lpstr>
      <vt:lpstr>Book Antiqua</vt:lpstr>
      <vt:lpstr>Calibri</vt:lpstr>
      <vt:lpstr>inherit</vt:lpstr>
      <vt:lpstr>Roboto</vt:lpstr>
      <vt:lpstr>Source Sans Pro</vt:lpstr>
      <vt:lpstr>Wingdings</vt:lpstr>
      <vt:lpstr>Hardcover</vt:lpstr>
      <vt:lpstr>Philmont Scout Ranch</vt:lpstr>
      <vt:lpstr>PowerPoint Presentation</vt:lpstr>
      <vt:lpstr>But First,  Some History</vt:lpstr>
      <vt:lpstr>PowerPoint Presentation</vt:lpstr>
      <vt:lpstr>A Generous Donation </vt:lpstr>
      <vt:lpstr>Philmont Unit  Programs</vt:lpstr>
      <vt:lpstr>Crews</vt:lpstr>
      <vt:lpstr>Philmont Treks</vt:lpstr>
      <vt:lpstr>Short Treks – 7 or 9 Day</vt:lpstr>
      <vt:lpstr>Cavalcades</vt:lpstr>
      <vt:lpstr>Program Camps</vt:lpstr>
      <vt:lpstr>Council Contingents</vt:lpstr>
      <vt:lpstr>Unit Registration Process</vt:lpstr>
      <vt:lpstr>Backpacking Equipment</vt:lpstr>
      <vt:lpstr>Trail Food</vt:lpstr>
      <vt:lpstr>Expect Weather</vt:lpstr>
      <vt:lpstr>Encounter Wildlife</vt:lpstr>
      <vt:lpstr>Words of Wisdom</vt:lpstr>
      <vt:lpstr>Why Philmont?</vt:lpstr>
      <vt:lpstr>Financial Assistance</vt:lpstr>
      <vt:lpstr>Individual Opportunities</vt:lpstr>
      <vt:lpstr>STEM Treks</vt:lpstr>
      <vt:lpstr>Rayado</vt:lpstr>
      <vt:lpstr>Trail Crew</vt:lpstr>
      <vt:lpstr>Order of the Arrow Trail Crew</vt:lpstr>
      <vt:lpstr>Roving Outdoor  Conservation School</vt:lpstr>
      <vt:lpstr>Ranch Hands</vt:lpstr>
      <vt:lpstr>Philmont Training Center</vt:lpstr>
      <vt:lpstr>Philmont Training Center</vt:lpstr>
      <vt:lpstr>PTC Attendees</vt:lpstr>
      <vt:lpstr>Example Conferences</vt:lpstr>
      <vt:lpstr>Bring Your Whole Family</vt:lpstr>
      <vt:lpstr>PTC Accommodations</vt:lpstr>
      <vt:lpstr>Meals</vt:lpstr>
      <vt:lpstr>Advanced Experiences</vt:lpstr>
      <vt:lpstr>National Advanced Youth  Leadership Experience</vt:lpstr>
      <vt:lpstr>Philmont Leadership Challenge</vt:lpstr>
      <vt:lpstr>Weekly Schedule</vt:lpstr>
      <vt:lpstr>Family Adventure Camp</vt:lpstr>
      <vt:lpstr>PowerPoint Presentation</vt:lpstr>
      <vt:lpstr>Choose Your Adventure</vt:lpstr>
      <vt:lpstr>Premium Experiences</vt:lpstr>
      <vt:lpstr>More Opportunities</vt:lpstr>
      <vt:lpstr>Autumn Adventure</vt:lpstr>
      <vt:lpstr>Winter Adventure</vt:lpstr>
      <vt:lpstr>Sportsman Adventures</vt:lpstr>
      <vt:lpstr>Fly Fishing Invitational</vt:lpstr>
      <vt:lpstr>Employment</vt:lpstr>
      <vt:lpstr>PowerPoint Presentation</vt:lpstr>
      <vt:lpstr>A 1000+ Summer Opportunities</vt:lpstr>
      <vt:lpstr>You Get Perks!</vt:lpstr>
      <vt:lpstr>One Philmont, Many Opportunities</vt:lpstr>
      <vt:lpstr>Resource</vt:lpstr>
    </vt:vector>
  </TitlesOfParts>
  <Company>Bayer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Baltutis</dc:creator>
  <cp:lastModifiedBy>Sarah Wettemann</cp:lastModifiedBy>
  <cp:revision>425</cp:revision>
  <cp:lastPrinted>2021-07-06T18:17:54Z</cp:lastPrinted>
  <dcterms:created xsi:type="dcterms:W3CDTF">2014-09-29T13:53:20Z</dcterms:created>
  <dcterms:modified xsi:type="dcterms:W3CDTF">2022-05-27T20:56:05Z</dcterms:modified>
</cp:coreProperties>
</file>