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68"/>
  </p:notesMasterIdLst>
  <p:handoutMasterIdLst>
    <p:handoutMasterId r:id="rId69"/>
  </p:handoutMasterIdLst>
  <p:sldIdLst>
    <p:sldId id="256" r:id="rId2"/>
    <p:sldId id="257" r:id="rId3"/>
    <p:sldId id="279" r:id="rId4"/>
    <p:sldId id="258" r:id="rId5"/>
    <p:sldId id="259" r:id="rId6"/>
    <p:sldId id="260" r:id="rId7"/>
    <p:sldId id="261" r:id="rId8"/>
    <p:sldId id="263" r:id="rId9"/>
    <p:sldId id="306" r:id="rId10"/>
    <p:sldId id="316" r:id="rId11"/>
    <p:sldId id="264" r:id="rId12"/>
    <p:sldId id="269" r:id="rId13"/>
    <p:sldId id="328" r:id="rId14"/>
    <p:sldId id="268" r:id="rId15"/>
    <p:sldId id="265" r:id="rId16"/>
    <p:sldId id="270" r:id="rId17"/>
    <p:sldId id="271" r:id="rId18"/>
    <p:sldId id="272" r:id="rId19"/>
    <p:sldId id="273" r:id="rId20"/>
    <p:sldId id="275" r:id="rId21"/>
    <p:sldId id="330" r:id="rId22"/>
    <p:sldId id="276" r:id="rId23"/>
    <p:sldId id="277" r:id="rId24"/>
    <p:sldId id="332" r:id="rId25"/>
    <p:sldId id="333" r:id="rId26"/>
    <p:sldId id="278" r:id="rId27"/>
    <p:sldId id="281" r:id="rId28"/>
    <p:sldId id="282" r:id="rId29"/>
    <p:sldId id="283" r:id="rId30"/>
    <p:sldId id="284" r:id="rId31"/>
    <p:sldId id="285" r:id="rId32"/>
    <p:sldId id="286" r:id="rId33"/>
    <p:sldId id="287" r:id="rId34"/>
    <p:sldId id="288" r:id="rId35"/>
    <p:sldId id="289" r:id="rId36"/>
    <p:sldId id="262" r:id="rId37"/>
    <p:sldId id="290" r:id="rId38"/>
    <p:sldId id="291" r:id="rId39"/>
    <p:sldId id="292" r:id="rId40"/>
    <p:sldId id="293" r:id="rId41"/>
    <p:sldId id="308" r:id="rId42"/>
    <p:sldId id="294" r:id="rId43"/>
    <p:sldId id="313" r:id="rId44"/>
    <p:sldId id="314" r:id="rId45"/>
    <p:sldId id="315" r:id="rId46"/>
    <p:sldId id="331" r:id="rId47"/>
    <p:sldId id="296" r:id="rId48"/>
    <p:sldId id="297" r:id="rId49"/>
    <p:sldId id="299" r:id="rId50"/>
    <p:sldId id="301" r:id="rId51"/>
    <p:sldId id="303" r:id="rId52"/>
    <p:sldId id="302" r:id="rId53"/>
    <p:sldId id="310" r:id="rId54"/>
    <p:sldId id="304" r:id="rId55"/>
    <p:sldId id="311" r:id="rId56"/>
    <p:sldId id="317" r:id="rId57"/>
    <p:sldId id="319" r:id="rId58"/>
    <p:sldId id="320" r:id="rId59"/>
    <p:sldId id="321" r:id="rId60"/>
    <p:sldId id="318" r:id="rId61"/>
    <p:sldId id="322" r:id="rId62"/>
    <p:sldId id="324" r:id="rId63"/>
    <p:sldId id="323" r:id="rId64"/>
    <p:sldId id="325" r:id="rId65"/>
    <p:sldId id="326" r:id="rId66"/>
    <p:sldId id="329"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A11"/>
    <a:srgbClr val="F2F2F2"/>
    <a:srgbClr val="0000EE"/>
    <a:srgbClr val="9255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8" autoAdjust="0"/>
    <p:restoredTop sz="81719" autoAdjust="0"/>
  </p:normalViewPr>
  <p:slideViewPr>
    <p:cSldViewPr snapToGrid="0">
      <p:cViewPr varScale="1">
        <p:scale>
          <a:sx n="103" d="100"/>
          <a:sy n="103" d="100"/>
        </p:scale>
        <p:origin x="1944"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764"/>
    </p:cViewPr>
  </p:sorterViewPr>
  <p:notesViewPr>
    <p:cSldViewPr snapToGrid="0">
      <p:cViewPr varScale="1">
        <p:scale>
          <a:sx n="91" d="100"/>
          <a:sy n="91" d="100"/>
        </p:scale>
        <p:origin x="367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65D815-495C-9C09-1B3E-A08B748A803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5A59F1D-04F2-3724-9C92-D501053930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6D54A0-B682-483D-86D2-04C75369A17A}" type="datetimeFigureOut">
              <a:rPr lang="en-US" smtClean="0"/>
              <a:t>8/23/2025</a:t>
            </a:fld>
            <a:endParaRPr lang="en-US" dirty="0"/>
          </a:p>
        </p:txBody>
      </p:sp>
      <p:sp>
        <p:nvSpPr>
          <p:cNvPr id="4" name="Footer Placeholder 3">
            <a:extLst>
              <a:ext uri="{FF2B5EF4-FFF2-40B4-BE49-F238E27FC236}">
                <a16:creationId xmlns:a16="http://schemas.microsoft.com/office/drawing/2014/main" id="{9FB6815C-7F9E-5F9B-20AC-06A14697B0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51782F3-905E-9012-B28E-92E161EC87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1E7519-15E9-452F-AF42-4AB4DD5BDCD9}" type="slidenum">
              <a:rPr lang="en-US" smtClean="0"/>
              <a:t>‹#›</a:t>
            </a:fld>
            <a:endParaRPr lang="en-US" dirty="0"/>
          </a:p>
        </p:txBody>
      </p:sp>
    </p:spTree>
    <p:extLst>
      <p:ext uri="{BB962C8B-B14F-4D97-AF65-F5344CB8AC3E}">
        <p14:creationId xmlns:p14="http://schemas.microsoft.com/office/powerpoint/2010/main" val="1797811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6617DF-2469-431A-B4BC-6228F45D0218}" type="datetimeFigureOut">
              <a:rPr lang="en-US" smtClean="0"/>
              <a:t>8/23/2025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AEABB4-750D-4D4D-959E-B07CE58F4CE3}" type="slidenum">
              <a:rPr lang="en-US" smtClean="0"/>
              <a:t>‹#›</a:t>
            </a:fld>
            <a:endParaRPr lang="en-US" dirty="0"/>
          </a:p>
        </p:txBody>
      </p:sp>
    </p:spTree>
    <p:extLst>
      <p:ext uri="{BB962C8B-B14F-4D97-AF65-F5344CB8AC3E}">
        <p14:creationId xmlns:p14="http://schemas.microsoft.com/office/powerpoint/2010/main" val="2913878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philmontscoutranch.org/treks/healthform/"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philmontscoutranch.org/philmonttreks/healthform/"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Introduce yourself and describe what you will be covering in this presentation.</a:t>
            </a:r>
          </a:p>
        </p:txBody>
      </p:sp>
      <p:sp>
        <p:nvSpPr>
          <p:cNvPr id="4" name="Slide Number Placeholder 3"/>
          <p:cNvSpPr>
            <a:spLocks noGrp="1"/>
          </p:cNvSpPr>
          <p:nvPr>
            <p:ph type="sldNum" sz="quarter" idx="5"/>
          </p:nvPr>
        </p:nvSpPr>
        <p:spPr/>
        <p:txBody>
          <a:bodyPr/>
          <a:lstStyle/>
          <a:p>
            <a:fld id="{7CAEABB4-750D-4D4D-959E-B07CE58F4CE3}" type="slidenum">
              <a:rPr lang="en-US" smtClean="0"/>
              <a:t>1</a:t>
            </a:fld>
            <a:endParaRPr lang="en-US" dirty="0"/>
          </a:p>
        </p:txBody>
      </p:sp>
    </p:spTree>
    <p:extLst>
      <p:ext uri="{BB962C8B-B14F-4D97-AF65-F5344CB8AC3E}">
        <p14:creationId xmlns:p14="http://schemas.microsoft.com/office/powerpoint/2010/main" val="746080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just a few of the activities on this 58 mile Trek. You get to ascend Baldy Mountain, Philmont’s highest peak. You also climb spar poles at the historic Continental Tie and Lumber Company camp, do blacksmithing at Baldy Town. You shoot muzzle loading rifles and participate in a campfire show at Miranda. At the railroad station at Metcalf, you’ll pump a handcar. Tired of backpacking, you’ll use burros part of the way to carry your packs, just like in the old West.  All along the way, you’ll marvel at the fantastic scenery high in the Sangre de Cristo range in the Rocky Mountains.</a:t>
            </a:r>
          </a:p>
        </p:txBody>
      </p:sp>
      <p:sp>
        <p:nvSpPr>
          <p:cNvPr id="4" name="Slide Number Placeholder 3"/>
          <p:cNvSpPr>
            <a:spLocks noGrp="1"/>
          </p:cNvSpPr>
          <p:nvPr>
            <p:ph type="sldNum" sz="quarter" idx="5"/>
          </p:nvPr>
        </p:nvSpPr>
        <p:spPr/>
        <p:txBody>
          <a:bodyPr/>
          <a:lstStyle/>
          <a:p>
            <a:fld id="{7CAEABB4-750D-4D4D-959E-B07CE58F4CE3}" type="slidenum">
              <a:rPr lang="en-US" smtClean="0"/>
              <a:t>10</a:t>
            </a:fld>
            <a:endParaRPr lang="en-US" dirty="0"/>
          </a:p>
        </p:txBody>
      </p:sp>
    </p:spTree>
    <p:extLst>
      <p:ext uri="{BB962C8B-B14F-4D97-AF65-F5344CB8AC3E}">
        <p14:creationId xmlns:p14="http://schemas.microsoft.com/office/powerpoint/2010/main" val="1752260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Philmont crew is effectively run by a youth called the Crew Leader, elected by its members. The Adult Advisors are there primarily to ensure safety. Crews range from 8 to 12, including the 3 or 4 Adults. Co-ed crews must have two-deep co-ed advisors.  Three crew members, either adult or scout, must be WFA and CPR trained. </a:t>
            </a:r>
            <a:br>
              <a:rPr lang="en-US" dirty="0"/>
            </a:br>
            <a:br>
              <a:rPr lang="en-US" dirty="0"/>
            </a:br>
            <a:r>
              <a:rPr lang="en-US" dirty="0"/>
              <a:t>Everyone must meet Philmont’s strict health requirement regarding height and weight. </a:t>
            </a:r>
          </a:p>
        </p:txBody>
      </p:sp>
      <p:sp>
        <p:nvSpPr>
          <p:cNvPr id="4" name="Slide Number Placeholder 3"/>
          <p:cNvSpPr>
            <a:spLocks noGrp="1"/>
          </p:cNvSpPr>
          <p:nvPr>
            <p:ph type="sldNum" sz="quarter" idx="5"/>
          </p:nvPr>
        </p:nvSpPr>
        <p:spPr/>
        <p:txBody>
          <a:bodyPr/>
          <a:lstStyle/>
          <a:p>
            <a:fld id="{7CAEABB4-750D-4D4D-959E-B07CE58F4CE3}" type="slidenum">
              <a:rPr lang="en-US" smtClean="0"/>
              <a:t>11</a:t>
            </a:fld>
            <a:endParaRPr lang="en-US" dirty="0"/>
          </a:p>
        </p:txBody>
      </p:sp>
    </p:spTree>
    <p:extLst>
      <p:ext uri="{BB962C8B-B14F-4D97-AF65-F5344CB8AC3E}">
        <p14:creationId xmlns:p14="http://schemas.microsoft.com/office/powerpoint/2010/main" val="621845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units can get a slot for a Trek by applying to Philmont each in the fall about 18 months before you want to go.</a:t>
            </a:r>
            <a:r>
              <a:rPr lang="en-US" baseline="0" dirty="0"/>
              <a:t> There is no longer a lottery. Units that apply by the </a:t>
            </a:r>
            <a:r>
              <a:rPr lang="en-US" baseline="0" dirty="0" err="1"/>
              <a:t>guranteeed</a:t>
            </a:r>
            <a:r>
              <a:rPr lang="en-US" baseline="0" dirty="0"/>
              <a:t> trek deadline will get a Trek. Those that apply afterwards may not get the exact dates they want, but Philmont will do its best to accommodate them.  </a:t>
            </a:r>
          </a:p>
          <a:p>
            <a:r>
              <a:rPr lang="en-US" baseline="0" dirty="0"/>
              <a:t>It’s important to include younger scouts in your long-range planning process because they may be the ones leading their Trek in a few years.  </a:t>
            </a:r>
          </a:p>
          <a:p>
            <a:endParaRPr lang="en-US" baseline="0" dirty="0"/>
          </a:p>
          <a:p>
            <a:r>
              <a:rPr lang="en-US" baseline="0" dirty="0"/>
              <a:t>The long lead time before you trek helps you get ready through recruiting, team-building, practice backpacking trips and fundraising. Be sure to reach out to other units in your area to fill out the numbers in your crew.</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Sometimes a crew may need to cancel a reservation and their slot opens up.  Check on the Philmont web page for openings that come up like this. Well-prepared crews may be able to get a Trek for the coming summer, but it is usually better to give yourselves time to prepare for the adventure ahead.</a:t>
            </a:r>
          </a:p>
          <a:p>
            <a:endParaRPr lang="en-US" baseline="0" dirty="0"/>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12</a:t>
            </a:fld>
            <a:endParaRPr lang="en-US" dirty="0"/>
          </a:p>
        </p:txBody>
      </p:sp>
    </p:spTree>
    <p:extLst>
      <p:ext uri="{BB962C8B-B14F-4D97-AF65-F5344CB8AC3E}">
        <p14:creationId xmlns:p14="http://schemas.microsoft.com/office/powerpoint/2010/main" val="3886589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match system on the Trek registration page helps match a lone scout looking to join a crew or a crew looking to find a scout or leader to fill their ranks. This is a great way to give more youth the opportunity to have a Philmont experience.</a:t>
            </a:r>
          </a:p>
        </p:txBody>
      </p:sp>
      <p:sp>
        <p:nvSpPr>
          <p:cNvPr id="4" name="Slide Number Placeholder 3"/>
          <p:cNvSpPr>
            <a:spLocks noGrp="1"/>
          </p:cNvSpPr>
          <p:nvPr>
            <p:ph type="sldNum" sz="quarter" idx="5"/>
          </p:nvPr>
        </p:nvSpPr>
        <p:spPr/>
        <p:txBody>
          <a:bodyPr/>
          <a:lstStyle/>
          <a:p>
            <a:fld id="{7CAEABB4-750D-4D4D-959E-B07CE58F4CE3}" type="slidenum">
              <a:rPr lang="en-US" smtClean="0"/>
              <a:t>13</a:t>
            </a:fld>
            <a:endParaRPr lang="en-US" dirty="0"/>
          </a:p>
        </p:txBody>
      </p:sp>
    </p:spTree>
    <p:extLst>
      <p:ext uri="{BB962C8B-B14F-4D97-AF65-F5344CB8AC3E}">
        <p14:creationId xmlns:p14="http://schemas.microsoft.com/office/powerpoint/2010/main" val="732449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Council contingents can be made up of one or several units and can also include individual scouts as well as Venture, Sea Scouts and Explorers. Each council has its own procedures for setting up a Council Contingent, so check with yours for details. These are great opportunities for scouts whose Troop may not be able to go on a Trek.</a:t>
            </a:r>
          </a:p>
        </p:txBody>
      </p:sp>
      <p:sp>
        <p:nvSpPr>
          <p:cNvPr id="4" name="Slide Number Placeholder 3"/>
          <p:cNvSpPr>
            <a:spLocks noGrp="1"/>
          </p:cNvSpPr>
          <p:nvPr>
            <p:ph type="sldNum" sz="quarter" idx="5"/>
          </p:nvPr>
        </p:nvSpPr>
        <p:spPr/>
        <p:txBody>
          <a:bodyPr/>
          <a:lstStyle/>
          <a:p>
            <a:fld id="{7CAEABB4-750D-4D4D-959E-B07CE58F4CE3}" type="slidenum">
              <a:rPr lang="en-US" smtClean="0"/>
              <a:t>14</a:t>
            </a:fld>
            <a:endParaRPr lang="en-US" dirty="0"/>
          </a:p>
        </p:txBody>
      </p:sp>
    </p:spTree>
    <p:extLst>
      <p:ext uri="{BB962C8B-B14F-4D97-AF65-F5344CB8AC3E}">
        <p14:creationId xmlns:p14="http://schemas.microsoft.com/office/powerpoint/2010/main" val="2938750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Cavalcades are essentially treks on horseback.   There is a minimum of 10 participants per cavalcade.  It’s good to reach out to other units</a:t>
            </a:r>
            <a:r>
              <a:rPr lang="en-US" baseline="0" dirty="0"/>
              <a:t> to fill any Trek to the maximum allowable number of 15 because the cost for a cavalcade is the same whether there are 10 or 15 people. A drawing is held each January to fill slots for the following summer because demand for these is high.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Cavalcades visit camps and have activities along the trail much like Treks.  At the end of their trip, riders participate in a Gymkhana which is a friendly horse-riding skills competition.</a:t>
            </a:r>
          </a:p>
          <a:p>
            <a:endParaRPr lang="en-US" dirty="0"/>
          </a:p>
          <a:p>
            <a:r>
              <a:rPr lang="en-US" dirty="0"/>
              <a:t>There is a weight limit on participants that applies to everyone on the trek, including adults, for the safety of the horse and rider.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15</a:t>
            </a:fld>
            <a:endParaRPr lang="en-US" dirty="0"/>
          </a:p>
        </p:txBody>
      </p:sp>
    </p:spTree>
    <p:extLst>
      <p:ext uri="{BB962C8B-B14F-4D97-AF65-F5344CB8AC3E}">
        <p14:creationId xmlns:p14="http://schemas.microsoft.com/office/powerpoint/2010/main" val="2011849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troops</a:t>
            </a:r>
            <a:r>
              <a:rPr lang="en-US" baseline="0" dirty="0"/>
              <a:t> may not have backpacking equipment because it is a big investment for a scout.  Philmont can provide you with almost all the crew essentials.  Philmont gear is durable and been proven to stand up to the rigors of the backcountry.  You can bring all your own gear or mix what you have with Philmont gear. Philmont also can provide MSR stoves, so you do not have to cope with shipping fuel.</a:t>
            </a:r>
          </a:p>
          <a:p>
            <a:endParaRPr lang="en-US" baseline="0" dirty="0"/>
          </a:p>
          <a:p>
            <a:r>
              <a:rPr lang="en-US" baseline="0" dirty="0"/>
              <a:t>If you choose to use Philmont tents, be sure to bring your own stakes! Your Philmont Ranger, who accompanies you for your first days on the trail, will teach you backcountry essentials along with bear safety procedures. You must carry and use Philmont bear bags and rope.</a:t>
            </a:r>
          </a:p>
          <a:p>
            <a:endParaRPr lang="en-US" dirty="0"/>
          </a:p>
          <a:p>
            <a:r>
              <a:rPr lang="en-US" baseline="0" dirty="0"/>
              <a:t>Remember, backpacking gear makes great birthday and holiday presents. </a:t>
            </a:r>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16</a:t>
            </a:fld>
            <a:endParaRPr lang="en-US" dirty="0"/>
          </a:p>
        </p:txBody>
      </p:sp>
    </p:spTree>
    <p:extLst>
      <p:ext uri="{BB962C8B-B14F-4D97-AF65-F5344CB8AC3E}">
        <p14:creationId xmlns:p14="http://schemas.microsoft.com/office/powerpoint/2010/main" val="425867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provides meals that give you all the energy you’ll need each day of your Trek.  Each food packet feeds two people.  </a:t>
            </a:r>
          </a:p>
          <a:p>
            <a:endParaRPr lang="en-US" dirty="0"/>
          </a:p>
          <a:p>
            <a:r>
              <a:rPr lang="en-US" dirty="0"/>
              <a:t>Cooked one-pot dinners are designed to be eaten with a bowl and spoon, so you don’t need to haul lots of eating utensils.   Commissaries along your route re-supply you with provisions.  Some commissaries have trading posts where you can purchase supplies like extra fuel or batteries.</a:t>
            </a:r>
          </a:p>
          <a:p>
            <a:endParaRPr lang="en-US" dirty="0"/>
          </a:p>
          <a:p>
            <a:r>
              <a:rPr lang="en-US" dirty="0"/>
              <a:t>Be sure to have packs large enough to accommodate all the food you’ll be carrying.  For a crew of 12, a three-day supply of food will be 54 packages.  Each package is about the size of a liter water bottle.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Staffed camps have food drops where you can swap out meal components or pick up extras.  </a:t>
            </a:r>
          </a:p>
          <a:p>
            <a:endParaRPr lang="en-US" dirty="0"/>
          </a:p>
          <a:p>
            <a:r>
              <a:rPr lang="en-US" dirty="0"/>
              <a:t>If you have special needs,  Philmont will work with you to accommodate your diet.</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17</a:t>
            </a:fld>
            <a:endParaRPr lang="en-US" dirty="0"/>
          </a:p>
        </p:txBody>
      </p:sp>
    </p:spTree>
    <p:extLst>
      <p:ext uri="{BB962C8B-B14F-4D97-AF65-F5344CB8AC3E}">
        <p14:creationId xmlns:p14="http://schemas.microsoft.com/office/powerpoint/2010/main" val="2125388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be in the high country where the weather can change frequently.  Be Prepared.   Don’t bring just a poncho for rain!  You’ll need a rain jacket and pants.  Plan to dress in layers so you can adjust as the temperature fluctuates through the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Summer weight sleeping bags may not keep you warm at night because the temperature drops fast in the mountains once the sun goes down. Philmont recommends a bag rated to 20 degrees weighing less than 5 pounds.</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18</a:t>
            </a:fld>
            <a:endParaRPr lang="en-US" dirty="0"/>
          </a:p>
        </p:txBody>
      </p:sp>
    </p:spTree>
    <p:extLst>
      <p:ext uri="{BB962C8B-B14F-4D97-AF65-F5344CB8AC3E}">
        <p14:creationId xmlns:p14="http://schemas.microsoft.com/office/powerpoint/2010/main" val="774169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Wildlife is abundant on the ranch.  Mule deer</a:t>
            </a:r>
            <a:r>
              <a:rPr lang="en-US" baseline="0" dirty="0"/>
              <a:t> are plentiful, and so are mini-bears (chipmunks) which can be as destructive to packs and food as real bears.  Philmont has pronghorn, elk, black bears, bison, and mountain lions along with smaller animals like racoons, beaver and jackrabbits.  Golden eagles, red-tail hawks, magpies, jays, and hummingbirds can be seen on the fly.  Be aware that you also share the backcountry with snakes and spiders.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Although it may be exciting to see a bear, it is best to follow Philmont’s bear safety practices to keep both you and the bear safe.</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19</a:t>
            </a:fld>
            <a:endParaRPr lang="en-US" dirty="0"/>
          </a:p>
        </p:txBody>
      </p:sp>
    </p:spTree>
    <p:extLst>
      <p:ext uri="{BB962C8B-B14F-4D97-AF65-F5344CB8AC3E}">
        <p14:creationId xmlns:p14="http://schemas.microsoft.com/office/powerpoint/2010/main" val="2129683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Philmont delivers wilderness and learning experiences that last a lifetime.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Philmont is famous for Treks, but there are also Individual Opportunities that let you experience the backcountry especially if you don’t have a Troop or Crew to go with.   The Philmont Training Center provides Scout Leaders an opportunity to learn more about the Scouting program so they can better serve youth in their area.  Philmont is also open year-round for off-season adventures in the fall and winter. Family Adventure Camp gives parents and children or grandparents and grandchildren an opportunity to vacation at Philmont. A new program called Unit Adventure Camp lets youth ages 11 to 13 plus in your Troop get a taste of a high adventure camp while using the Training Center as a base camp. The All these programs require the help of a lot of staff, and Philmont is always looking for good people to provide program to visitors, so I’ll touch on that as well.</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2</a:t>
            </a:fld>
            <a:endParaRPr lang="en-US" dirty="0"/>
          </a:p>
        </p:txBody>
      </p:sp>
    </p:spTree>
    <p:extLst>
      <p:ext uri="{BB962C8B-B14F-4D97-AF65-F5344CB8AC3E}">
        <p14:creationId xmlns:p14="http://schemas.microsoft.com/office/powerpoint/2010/main" val="1618524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is no substitute for getting in shape by doing backpacking trips or long hikes with your full pack on.   You don’t need mountains -  just hike! Be creative in your local area.  You can do multi-day backpacking trips at a state park and make multiple loops. Building your basic cardio fitness is the most important thing you can do to be in shape for Philmont.</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Have an extra adult willing to go on short notice so that if one drops out, you still have three-deep leadership. Philmont is strict about this policy.</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Scout is Thrifty”  Driving may be the least expensive way to travel if you have time.  Economize by camping along the way or staying at churches.  Adult leaders in the military reserve may arrange to stay on military bases.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long distance travel, you may need to fly into Denver, Colorado Springs or Albuquerque. There are travel companies that can help with transport to Philmont or you may rent vehicles.</a:t>
            </a:r>
          </a:p>
          <a:p>
            <a:pPr marL="181240" indent="-181240">
              <a:buFont typeface="Arial" panose="020B0604020202020204" pitchFamily="34" charset="0"/>
              <a:buChar char="•"/>
            </a:pPr>
            <a:r>
              <a:rPr lang="en-US" dirty="0"/>
              <a:t>Amtrak loves scout groups! Philmont will pick up crews at the Amtrak station in Raton, NM.  The train makes long-distance travel easy and saves overnight accommodation costs along the way,</a:t>
            </a:r>
          </a:p>
        </p:txBody>
      </p:sp>
      <p:sp>
        <p:nvSpPr>
          <p:cNvPr id="4" name="Slide Number Placeholder 3"/>
          <p:cNvSpPr>
            <a:spLocks noGrp="1"/>
          </p:cNvSpPr>
          <p:nvPr>
            <p:ph type="sldNum" sz="quarter" idx="5"/>
          </p:nvPr>
        </p:nvSpPr>
        <p:spPr/>
        <p:txBody>
          <a:bodyPr/>
          <a:lstStyle/>
          <a:p>
            <a:fld id="{7CAEABB4-750D-4D4D-959E-B07CE58F4CE3}" type="slidenum">
              <a:rPr lang="en-US" smtClean="0"/>
              <a:t>20</a:t>
            </a:fld>
            <a:endParaRPr lang="en-US" dirty="0"/>
          </a:p>
        </p:txBody>
      </p:sp>
    </p:spTree>
    <p:extLst>
      <p:ext uri="{BB962C8B-B14F-4D97-AF65-F5344CB8AC3E}">
        <p14:creationId xmlns:p14="http://schemas.microsoft.com/office/powerpoint/2010/main" val="2101923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BF807-8A07-CF1E-676F-EA8A91698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FCA74-801B-48DE-E9E5-8A1642D1F2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D1AC74-80A4-6A7A-2053-F832140C07E2}"/>
              </a:ext>
            </a:extLst>
          </p:cNvPr>
          <p:cNvSpPr>
            <a:spLocks noGrp="1"/>
          </p:cNvSpPr>
          <p:nvPr>
            <p:ph type="body" idx="1"/>
          </p:nvPr>
        </p:nvSpPr>
        <p:spPr/>
        <p:txBody>
          <a:bodyPr/>
          <a:lstStyle/>
          <a:p>
            <a:r>
              <a:rPr lang="en-US" dirty="0"/>
              <a:t>Beginning in 2025, Troops with younger scouts ages 11 to 13 can spend a week at Philmont to get a taste of what High Adventure is like.  They’ll use Philmont Training Center’s facilities as a base camp. If the Troop’s older Scouts are on 7 day trek, this is an ideal opportunity for everyone to be at Philmont at the same time.</a:t>
            </a:r>
          </a:p>
        </p:txBody>
      </p:sp>
      <p:sp>
        <p:nvSpPr>
          <p:cNvPr id="4" name="Slide Number Placeholder 3">
            <a:extLst>
              <a:ext uri="{FF2B5EF4-FFF2-40B4-BE49-F238E27FC236}">
                <a16:creationId xmlns:a16="http://schemas.microsoft.com/office/drawing/2014/main" id="{DA13130D-3198-1D2D-48D2-53F3AC4D4498}"/>
              </a:ext>
            </a:extLst>
          </p:cNvPr>
          <p:cNvSpPr>
            <a:spLocks noGrp="1"/>
          </p:cNvSpPr>
          <p:nvPr>
            <p:ph type="sldNum" sz="quarter" idx="5"/>
          </p:nvPr>
        </p:nvSpPr>
        <p:spPr/>
        <p:txBody>
          <a:bodyPr/>
          <a:lstStyle/>
          <a:p>
            <a:fld id="{7CAEABB4-750D-4D4D-959E-B07CE58F4CE3}" type="slidenum">
              <a:rPr lang="en-US" smtClean="0"/>
              <a:t>21</a:t>
            </a:fld>
            <a:endParaRPr lang="en-US" dirty="0"/>
          </a:p>
        </p:txBody>
      </p:sp>
    </p:spTree>
    <p:extLst>
      <p:ext uri="{BB962C8B-B14F-4D97-AF65-F5344CB8AC3E}">
        <p14:creationId xmlns:p14="http://schemas.microsoft.com/office/powerpoint/2010/main" val="772237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Troops with younger scouts ages 11 to 13 can spend a week at Philmont to get a taste of what High Adventure is like.  They’ll use Philmont Training Center’s facilities as a base camp. You are not restricted on the number of adults you bring, unlike on a Trek, so more of the troop can experience Philmont. If the Troop’s older Scouts are on 7 day trek, this is an ideal opportunity for everyone to be at Philmont at the same time. </a:t>
            </a:r>
          </a:p>
        </p:txBody>
      </p:sp>
      <p:sp>
        <p:nvSpPr>
          <p:cNvPr id="4" name="Slide Number Placeholder 3"/>
          <p:cNvSpPr>
            <a:spLocks noGrp="1"/>
          </p:cNvSpPr>
          <p:nvPr>
            <p:ph type="sldNum" sz="quarter" idx="5"/>
          </p:nvPr>
        </p:nvSpPr>
        <p:spPr/>
        <p:txBody>
          <a:bodyPr/>
          <a:lstStyle/>
          <a:p>
            <a:fld id="{7CAEABB4-750D-4D4D-959E-B07CE58F4CE3}" type="slidenum">
              <a:rPr lang="en-US" smtClean="0"/>
              <a:t>22</a:t>
            </a:fld>
            <a:endParaRPr lang="en-US" dirty="0"/>
          </a:p>
        </p:txBody>
      </p:sp>
    </p:spTree>
    <p:extLst>
      <p:ext uri="{BB962C8B-B14F-4D97-AF65-F5344CB8AC3E}">
        <p14:creationId xmlns:p14="http://schemas.microsoft.com/office/powerpoint/2010/main" val="3131549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their week, Scouts will go on day hikes, use shooting ranges and climbing areas and other exciting areas around the Ranch.</a:t>
            </a:r>
          </a:p>
        </p:txBody>
      </p:sp>
      <p:sp>
        <p:nvSpPr>
          <p:cNvPr id="4" name="Slide Number Placeholder 3"/>
          <p:cNvSpPr>
            <a:spLocks noGrp="1"/>
          </p:cNvSpPr>
          <p:nvPr>
            <p:ph type="sldNum" sz="quarter" idx="5"/>
          </p:nvPr>
        </p:nvSpPr>
        <p:spPr/>
        <p:txBody>
          <a:bodyPr/>
          <a:lstStyle/>
          <a:p>
            <a:fld id="{7CAEABB4-750D-4D4D-959E-B07CE58F4CE3}" type="slidenum">
              <a:rPr lang="en-US" smtClean="0"/>
              <a:t>23</a:t>
            </a:fld>
            <a:endParaRPr lang="en-US" dirty="0"/>
          </a:p>
        </p:txBody>
      </p:sp>
    </p:spTree>
    <p:extLst>
      <p:ext uri="{BB962C8B-B14F-4D97-AF65-F5344CB8AC3E}">
        <p14:creationId xmlns:p14="http://schemas.microsoft.com/office/powerpoint/2010/main" val="788394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 New Stay and Play option allows crews to arrive one or two days early so that they can acclimate to the altitude. While staying at PTC’s facilities, they’ll have more time to explore the area. They’ll even be able to get a head start on their Trek by doing their conservation project early.</a:t>
            </a:r>
          </a:p>
          <a:p>
            <a:endParaRPr lang="en-US" dirty="0"/>
          </a:p>
          <a:p>
            <a:r>
              <a:rPr lang="en-US" dirty="0"/>
              <a:t>Crews staying after their trek can unwind and relax. Both early and late crews can tap into the Adventure Pass option to do extra climbing, shooting and hiking.</a:t>
            </a:r>
          </a:p>
        </p:txBody>
      </p:sp>
      <p:sp>
        <p:nvSpPr>
          <p:cNvPr id="4" name="Slide Number Placeholder 3"/>
          <p:cNvSpPr>
            <a:spLocks noGrp="1"/>
          </p:cNvSpPr>
          <p:nvPr>
            <p:ph type="sldNum" sz="quarter" idx="5"/>
          </p:nvPr>
        </p:nvSpPr>
        <p:spPr/>
        <p:txBody>
          <a:bodyPr/>
          <a:lstStyle/>
          <a:p>
            <a:fld id="{7CAEABB4-750D-4D4D-959E-B07CE58F4CE3}" type="slidenum">
              <a:rPr lang="en-US" smtClean="0"/>
              <a:t>24</a:t>
            </a:fld>
            <a:endParaRPr lang="en-US" dirty="0"/>
          </a:p>
        </p:txBody>
      </p:sp>
    </p:spTree>
    <p:extLst>
      <p:ext uri="{BB962C8B-B14F-4D97-AF65-F5344CB8AC3E}">
        <p14:creationId xmlns:p14="http://schemas.microsoft.com/office/powerpoint/2010/main" val="1551636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CF86F-4434-6912-A20A-7A831B8F6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33754-E3A8-3976-FFC2-398523F5F5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B8CA6-A4E5-1A08-E42C-2F2AD2198A1A}"/>
              </a:ext>
            </a:extLst>
          </p:cNvPr>
          <p:cNvSpPr>
            <a:spLocks noGrp="1"/>
          </p:cNvSpPr>
          <p:nvPr>
            <p:ph type="body" idx="1"/>
          </p:nvPr>
        </p:nvSpPr>
        <p:spPr/>
        <p:txBody>
          <a:bodyPr/>
          <a:lstStyle/>
          <a:p>
            <a:r>
              <a:rPr lang="en-US" dirty="0"/>
              <a:t>Ther New Stay and Play option allows crews to arrive one or two days early so that they can acclimate to the altitude. While staying at PTC’s facilities, they’ll have more time to explore the area. They’ll even be able to get a head start on their Trek by doing their conservation project early.</a:t>
            </a:r>
          </a:p>
          <a:p>
            <a:endParaRPr lang="en-US" dirty="0"/>
          </a:p>
          <a:p>
            <a:r>
              <a:rPr lang="en-US" dirty="0"/>
              <a:t>Crews staying after their trek can unwind and relax. Both early and late crews can tap into the Adventure Pass option to do extra climbing, shooting and hiking.</a:t>
            </a:r>
          </a:p>
          <a:p>
            <a:endParaRPr lang="en-US" dirty="0"/>
          </a:p>
        </p:txBody>
      </p:sp>
      <p:sp>
        <p:nvSpPr>
          <p:cNvPr id="4" name="Slide Number Placeholder 3">
            <a:extLst>
              <a:ext uri="{FF2B5EF4-FFF2-40B4-BE49-F238E27FC236}">
                <a16:creationId xmlns:a16="http://schemas.microsoft.com/office/drawing/2014/main" id="{FE787B61-7DDD-4F9D-9381-10C10B07B4B0}"/>
              </a:ext>
            </a:extLst>
          </p:cNvPr>
          <p:cNvSpPr>
            <a:spLocks noGrp="1"/>
          </p:cNvSpPr>
          <p:nvPr>
            <p:ph type="sldNum" sz="quarter" idx="5"/>
          </p:nvPr>
        </p:nvSpPr>
        <p:spPr/>
        <p:txBody>
          <a:bodyPr/>
          <a:lstStyle/>
          <a:p>
            <a:fld id="{7CAEABB4-750D-4D4D-959E-B07CE58F4CE3}" type="slidenum">
              <a:rPr lang="en-US" smtClean="0"/>
              <a:t>25</a:t>
            </a:fld>
            <a:endParaRPr lang="en-US" dirty="0"/>
          </a:p>
        </p:txBody>
      </p:sp>
    </p:spTree>
    <p:extLst>
      <p:ext uri="{BB962C8B-B14F-4D97-AF65-F5344CB8AC3E}">
        <p14:creationId xmlns:p14="http://schemas.microsoft.com/office/powerpoint/2010/main" val="360048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offers great programs called Individual Opportunities for scouts to experience Philmont if they do not have a chance to go on a Trek with a unit.  Several Individual Opportunities combine a week of work with a week of trekking.  This results in a substantially reduced cost.  Although you have to arrange transportation for a scout to and from Philmont, the ranch can assist with travel from airports in Denver, Colorado Springs, and Albuquerque or the Raton, NM Amtrak Station.</a:t>
            </a:r>
          </a:p>
          <a:p>
            <a:endParaRPr lang="en-US" dirty="0"/>
          </a:p>
          <a:p>
            <a:r>
              <a:rPr lang="en-US" baseline="0" dirty="0">
                <a:solidFill>
                  <a:srgbClr val="FF0000"/>
                </a:solidFill>
              </a:rPr>
              <a:t>NEW – Parents or guardians may stay at Family Adventure Camp while their scout is on an Individual Trek.  You might even be able to volunteer to help out at Philmont during your stay.</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26</a:t>
            </a:fld>
            <a:endParaRPr lang="en-US" dirty="0"/>
          </a:p>
        </p:txBody>
      </p:sp>
    </p:spTree>
    <p:extLst>
      <p:ext uri="{BB962C8B-B14F-4D97-AF65-F5344CB8AC3E}">
        <p14:creationId xmlns:p14="http://schemas.microsoft.com/office/powerpoint/2010/main" val="1123929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Rayado crews roam the entire backcountry and visit places that normal treks do not get to visit.   A Rayado Trek really builds self-sufficiency and teaches skills so that attendees can lead other high adventure outings.</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27</a:t>
            </a:fld>
            <a:endParaRPr lang="en-US" dirty="0"/>
          </a:p>
        </p:txBody>
      </p:sp>
    </p:spTree>
    <p:extLst>
      <p:ext uri="{BB962C8B-B14F-4D97-AF65-F5344CB8AC3E}">
        <p14:creationId xmlns:p14="http://schemas.microsoft.com/office/powerpoint/2010/main" val="3517364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Trail Crews help maintain the Philmont Backcountry.  After your work week is done, you get to plan your own 7-day trek.  Because you work for part of your experience, the cost is reduced compared to an equivalent trek.</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28</a:t>
            </a:fld>
            <a:endParaRPr lang="en-US" dirty="0"/>
          </a:p>
        </p:txBody>
      </p:sp>
    </p:spTree>
    <p:extLst>
      <p:ext uri="{BB962C8B-B14F-4D97-AF65-F5344CB8AC3E}">
        <p14:creationId xmlns:p14="http://schemas.microsoft.com/office/powerpoint/2010/main" val="1953056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Trail Crew, the OA Trail Crews maintain backcountry paths.   They also incorporate OA leadership and cheerful service principles into the program.  Cost is reduced because of the work you do for Philmont in building and maintaining trails.  </a:t>
            </a:r>
          </a:p>
          <a:p>
            <a:endParaRPr lang="en-US" dirty="0"/>
          </a:p>
          <a:p>
            <a:r>
              <a:rPr lang="en-US" dirty="0"/>
              <a:t>Later in your scouting career, you may get the satisfaction of hiking a trail that you built.</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29</a:t>
            </a:fld>
            <a:endParaRPr lang="en-US" dirty="0"/>
          </a:p>
        </p:txBody>
      </p:sp>
    </p:spTree>
    <p:extLst>
      <p:ext uri="{BB962C8B-B14F-4D97-AF65-F5344CB8AC3E}">
        <p14:creationId xmlns:p14="http://schemas.microsoft.com/office/powerpoint/2010/main" val="879294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is steeped in history. The area of northeastern New Mexico around the Ranch abounds in historic characters, legends and myths. These all add to the magic of Philmont.</a:t>
            </a:r>
          </a:p>
        </p:txBody>
      </p:sp>
      <p:sp>
        <p:nvSpPr>
          <p:cNvPr id="4" name="Slide Number Placeholder 3"/>
          <p:cNvSpPr>
            <a:spLocks noGrp="1"/>
          </p:cNvSpPr>
          <p:nvPr>
            <p:ph type="sldNum" sz="quarter" idx="5"/>
          </p:nvPr>
        </p:nvSpPr>
        <p:spPr/>
        <p:txBody>
          <a:bodyPr/>
          <a:lstStyle/>
          <a:p>
            <a:fld id="{7CAEABB4-750D-4D4D-959E-B07CE58F4CE3}" type="slidenum">
              <a:rPr lang="en-US" smtClean="0"/>
              <a:t>3</a:t>
            </a:fld>
            <a:endParaRPr lang="en-US" dirty="0"/>
          </a:p>
        </p:txBody>
      </p:sp>
    </p:spTree>
    <p:extLst>
      <p:ext uri="{BB962C8B-B14F-4D97-AF65-F5344CB8AC3E}">
        <p14:creationId xmlns:p14="http://schemas.microsoft.com/office/powerpoint/2010/main" val="365047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Anyone interested in natural resource management should take advantage of the Roving Outdoor Conservation School, or ROCS, to learn vital skills in the backcountry.  Philmont teaches forestry, geology, fish and wildlife management, watershed management, and many more disciplines while on this extended trek.  Participants will work on conservation projects in the backcountry and so the cost of the experience is less than an equivalent trek.  </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30</a:t>
            </a:fld>
            <a:endParaRPr lang="en-US" dirty="0"/>
          </a:p>
        </p:txBody>
      </p:sp>
    </p:spTree>
    <p:extLst>
      <p:ext uri="{BB962C8B-B14F-4D97-AF65-F5344CB8AC3E}">
        <p14:creationId xmlns:p14="http://schemas.microsoft.com/office/powerpoint/2010/main" val="3402197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Those with equestrian care experience can put it to good use as a ranch hand.  Or you can take this opportunity to learn what ranching is all about. Ranch Hands help with Philmont horses, cattle and livestock for a week.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Afterwards, they go off on their own cavalcade which is a trek on horseback.   The cost is reduced because of your work on the ranch.</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31</a:t>
            </a:fld>
            <a:endParaRPr lang="en-US" dirty="0"/>
          </a:p>
        </p:txBody>
      </p:sp>
    </p:spTree>
    <p:extLst>
      <p:ext uri="{BB962C8B-B14F-4D97-AF65-F5344CB8AC3E}">
        <p14:creationId xmlns:p14="http://schemas.microsoft.com/office/powerpoint/2010/main" val="1686440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costs associated with a Philmont trek, but don’t let</a:t>
            </a:r>
            <a:r>
              <a:rPr lang="en-US" baseline="0" dirty="0"/>
              <a:t> lack of funds stand in the way of a youth attending Philmont.  You’ll have over a year to do fundraising to support your trip.  </a:t>
            </a:r>
          </a:p>
          <a:p>
            <a:endParaRPr lang="en-US" baseline="0" dirty="0"/>
          </a:p>
          <a:p>
            <a:endParaRPr lang="en-US" baseline="0" dirty="0"/>
          </a:p>
        </p:txBody>
      </p:sp>
      <p:sp>
        <p:nvSpPr>
          <p:cNvPr id="4" name="Slide Number Placeholder 3"/>
          <p:cNvSpPr>
            <a:spLocks noGrp="1"/>
          </p:cNvSpPr>
          <p:nvPr>
            <p:ph type="sldNum" sz="quarter" idx="5"/>
          </p:nvPr>
        </p:nvSpPr>
        <p:spPr/>
        <p:txBody>
          <a:bodyPr/>
          <a:lstStyle/>
          <a:p>
            <a:fld id="{7CAEABB4-750D-4D4D-959E-B07CE58F4CE3}" type="slidenum">
              <a:rPr lang="en-US" smtClean="0"/>
              <a:t>32</a:t>
            </a:fld>
            <a:endParaRPr lang="en-US" dirty="0"/>
          </a:p>
        </p:txBody>
      </p:sp>
    </p:spTree>
    <p:extLst>
      <p:ext uri="{BB962C8B-B14F-4D97-AF65-F5344CB8AC3E}">
        <p14:creationId xmlns:p14="http://schemas.microsoft.com/office/powerpoint/2010/main" val="1341994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Philmont has money available to assist Scouts to go on a trek. For example, each crew is eligible for one Waite Phillips Scholarship for one Scout.  If a Scout truly has financial difficulty affording a Trek, reach out to Philmont to see if it can help.</a:t>
            </a:r>
          </a:p>
          <a:p>
            <a:endParaRPr lang="en-US" baseline="0" dirty="0"/>
          </a:p>
          <a:p>
            <a:r>
              <a:rPr lang="en-US" baseline="0" dirty="0"/>
              <a:t>Scholarships may be available through your council or by appealing to local donors. </a:t>
            </a:r>
          </a:p>
          <a:p>
            <a:endParaRPr lang="en-US" baseline="0" dirty="0"/>
          </a:p>
          <a:p>
            <a:r>
              <a:rPr lang="en-US" baseline="0" dirty="0"/>
              <a:t>Patriotic community groups like veterans’ organizations are especially helpful when it comes to helping Scouts attend a camp like Philmont.</a:t>
            </a:r>
          </a:p>
          <a:p>
            <a:endParaRPr lang="en-US" baseline="0" dirty="0"/>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33</a:t>
            </a:fld>
            <a:endParaRPr lang="en-US" dirty="0"/>
          </a:p>
        </p:txBody>
      </p:sp>
    </p:spTree>
    <p:extLst>
      <p:ext uri="{BB962C8B-B14F-4D97-AF65-F5344CB8AC3E}">
        <p14:creationId xmlns:p14="http://schemas.microsoft.com/office/powerpoint/2010/main" val="1435218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Staff Association is made up of past employees and training center faculty.  It is especially supportive of Individual Opportunities with scholarships. Reach out to the PSA if you are going on one of these adventures.</a:t>
            </a:r>
          </a:p>
        </p:txBody>
      </p:sp>
      <p:sp>
        <p:nvSpPr>
          <p:cNvPr id="4" name="Slide Number Placeholder 3"/>
          <p:cNvSpPr>
            <a:spLocks noGrp="1"/>
          </p:cNvSpPr>
          <p:nvPr>
            <p:ph type="sldNum" sz="quarter" idx="5"/>
          </p:nvPr>
        </p:nvSpPr>
        <p:spPr/>
        <p:txBody>
          <a:bodyPr/>
          <a:lstStyle/>
          <a:p>
            <a:fld id="{7CAEABB4-750D-4D4D-959E-B07CE58F4CE3}" type="slidenum">
              <a:rPr lang="en-US" smtClean="0"/>
              <a:t>34</a:t>
            </a:fld>
            <a:endParaRPr lang="en-US" dirty="0"/>
          </a:p>
        </p:txBody>
      </p:sp>
    </p:spTree>
    <p:extLst>
      <p:ext uri="{BB962C8B-B14F-4D97-AF65-F5344CB8AC3E}">
        <p14:creationId xmlns:p14="http://schemas.microsoft.com/office/powerpoint/2010/main" val="3948350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from time to time offers incentives such as discounts for early registration or registering for a Trek later in the summer when attendance can drop off. Contact the Philmont Camping Department for more information.</a:t>
            </a:r>
          </a:p>
        </p:txBody>
      </p:sp>
      <p:sp>
        <p:nvSpPr>
          <p:cNvPr id="4" name="Slide Number Placeholder 3"/>
          <p:cNvSpPr>
            <a:spLocks noGrp="1"/>
          </p:cNvSpPr>
          <p:nvPr>
            <p:ph type="sldNum" sz="quarter" idx="5"/>
          </p:nvPr>
        </p:nvSpPr>
        <p:spPr/>
        <p:txBody>
          <a:bodyPr/>
          <a:lstStyle/>
          <a:p>
            <a:fld id="{7CAEABB4-750D-4D4D-959E-B07CE58F4CE3}" type="slidenum">
              <a:rPr lang="en-US" smtClean="0"/>
              <a:t>35</a:t>
            </a:fld>
            <a:endParaRPr lang="en-US" dirty="0"/>
          </a:p>
        </p:txBody>
      </p:sp>
    </p:spTree>
    <p:extLst>
      <p:ext uri="{BB962C8B-B14F-4D97-AF65-F5344CB8AC3E}">
        <p14:creationId xmlns:p14="http://schemas.microsoft.com/office/powerpoint/2010/main" val="1046895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Scouting America has a lot of opportunities for High Adventure.  Philmont offers a unique combination of programs, places and people that make it a wonderful place for Scouts to experience what it is like to have a wilderness experience while participating in activities in a very special mountain setting. What’s more, Philmont has been doing this since 1938, so it has the resources and guides to make your Trek successful, whether it is you first or you have been there many times.</a:t>
            </a:r>
          </a:p>
        </p:txBody>
      </p:sp>
      <p:sp>
        <p:nvSpPr>
          <p:cNvPr id="4" name="Slide Number Placeholder 3"/>
          <p:cNvSpPr>
            <a:spLocks noGrp="1"/>
          </p:cNvSpPr>
          <p:nvPr>
            <p:ph type="sldNum" sz="quarter" idx="5"/>
          </p:nvPr>
        </p:nvSpPr>
        <p:spPr/>
        <p:txBody>
          <a:bodyPr/>
          <a:lstStyle/>
          <a:p>
            <a:fld id="{7CAEABB4-750D-4D4D-959E-B07CE58F4CE3}" type="slidenum">
              <a:rPr lang="en-US" smtClean="0"/>
              <a:t>36</a:t>
            </a:fld>
            <a:endParaRPr lang="en-US" dirty="0"/>
          </a:p>
        </p:txBody>
      </p:sp>
    </p:spTree>
    <p:extLst>
      <p:ext uri="{BB962C8B-B14F-4D97-AF65-F5344CB8AC3E}">
        <p14:creationId xmlns:p14="http://schemas.microsoft.com/office/powerpoint/2010/main" val="1558116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Philmont Training Center, better known as PTC,  is open to all Scouters in all Programs. It is even open to non-scouters wanting to learn more about leadership or just wanting a family vacation.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Conferences are held on the grounds of the beautiful Villa Philmonte which Waite Phillips donated to be a center of Scouter training programs.  </a:t>
            </a:r>
            <a:endParaRPr lang="en-US" dirty="0"/>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37</a:t>
            </a:fld>
            <a:endParaRPr lang="en-US" dirty="0"/>
          </a:p>
        </p:txBody>
      </p:sp>
    </p:spTree>
    <p:extLst>
      <p:ext uri="{BB962C8B-B14F-4D97-AF65-F5344CB8AC3E}">
        <p14:creationId xmlns:p14="http://schemas.microsoft.com/office/powerpoint/2010/main" val="3295637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easy to find available conferences and sign up online. PTC conferences run the gamut -from Scout skills to running a District or Council. Many involve people skills like building relationships and working with scouts of different abilities. They are all designed to improve your scouting experience and programs for the youth we serve.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PTC, you’ll meet and learn from Scouters from across the country. Bring your family along so everyone can enjoy the southwestern hospitality.</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38</a:t>
            </a:fld>
            <a:endParaRPr lang="en-US" dirty="0"/>
          </a:p>
        </p:txBody>
      </p:sp>
    </p:spTree>
    <p:extLst>
      <p:ext uri="{BB962C8B-B14F-4D97-AF65-F5344CB8AC3E}">
        <p14:creationId xmlns:p14="http://schemas.microsoft.com/office/powerpoint/2010/main" val="7012810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registered Scouter and even non-scouters can attend PTC. If you are involved with youth programs of any kind, PTC is there to help you help our youth. </a:t>
            </a:r>
          </a:p>
        </p:txBody>
      </p:sp>
      <p:sp>
        <p:nvSpPr>
          <p:cNvPr id="4" name="Slide Number Placeholder 3"/>
          <p:cNvSpPr>
            <a:spLocks noGrp="1"/>
          </p:cNvSpPr>
          <p:nvPr>
            <p:ph type="sldNum" sz="quarter" idx="5"/>
          </p:nvPr>
        </p:nvSpPr>
        <p:spPr/>
        <p:txBody>
          <a:bodyPr/>
          <a:lstStyle/>
          <a:p>
            <a:fld id="{7CAEABB4-750D-4D4D-959E-B07CE58F4CE3}" type="slidenum">
              <a:rPr lang="en-US" smtClean="0"/>
              <a:t>39</a:t>
            </a:fld>
            <a:endParaRPr lang="en-US" dirty="0"/>
          </a:p>
        </p:txBody>
      </p:sp>
    </p:spTree>
    <p:extLst>
      <p:ext uri="{BB962C8B-B14F-4D97-AF65-F5344CB8AC3E}">
        <p14:creationId xmlns:p14="http://schemas.microsoft.com/office/powerpoint/2010/main" val="307846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Ancient peoples left their mark on the rocks which can be seen at Indian Writings camp. Native Jicarilla (Hee-kah-ree-yah) Apache and early Mexican settlers made this their home as well. Carlos Beaubien, originally a fur trader from Quebec, moved to Taos to set up business. He obtained a very large land grant from the Mexican Government in 1841 that included the site of Philmont.  The Santa Fe trail passed right through Philmont, and you can still see the wagon ruts etched into the landscape.  The famous frontiersman Kit Carson once made his home here along the trail and later in nearby Taos. Eventually, gold miners, loggers, ranchers and homesteaders came this area of New Mexico seeking a better life.</a:t>
            </a:r>
          </a:p>
          <a:p>
            <a:endParaRPr lang="en-US" dirty="0">
              <a:solidFill>
                <a:schemeClr val="tx1"/>
              </a:solidFill>
            </a:endParaRPr>
          </a:p>
          <a:p>
            <a:r>
              <a:rPr lang="en-US" dirty="0">
                <a:solidFill>
                  <a:schemeClr val="tx1"/>
                </a:solidFill>
              </a:rPr>
              <a:t>The nearby town of Cimarron was a real part of the Wild West. </a:t>
            </a:r>
            <a:r>
              <a:rPr lang="en-US" b="0" i="0" dirty="0">
                <a:solidFill>
                  <a:schemeClr val="tx1"/>
                </a:solidFill>
                <a:effectLst/>
                <a:latin typeface="inherit"/>
              </a:rPr>
              <a:t>The St. James Hotel (formally Lambert’s Inn), was host to such notables as Wyatt Earp, Bat Masterson, Jesse James, Black Jack Tom Ketchum, Annie Oakley, Buffalo Bill, Fredrick Remington, Governor Lew Wallace, and Zane Grey</a:t>
            </a:r>
            <a:r>
              <a:rPr lang="en-US" b="1" i="1" dirty="0">
                <a:solidFill>
                  <a:schemeClr val="tx1"/>
                </a:solidFill>
                <a:effectLst/>
                <a:latin typeface="inherit"/>
              </a:rPr>
              <a:t>.  </a:t>
            </a:r>
            <a:r>
              <a:rPr lang="en-US" dirty="0">
                <a:solidFill>
                  <a:schemeClr val="tx1"/>
                </a:solidFill>
              </a:rPr>
              <a:t>Bullet holes from gunfights can still be seen in its walls.</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4</a:t>
            </a:fld>
            <a:endParaRPr lang="en-US" dirty="0"/>
          </a:p>
        </p:txBody>
      </p:sp>
    </p:spTree>
    <p:extLst>
      <p:ext uri="{BB962C8B-B14F-4D97-AF65-F5344CB8AC3E}">
        <p14:creationId xmlns:p14="http://schemas.microsoft.com/office/powerpoint/2010/main" val="128072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Conferences cover a wide range of topics so that every Scouter can find one that fits their interest. Commissioners have a week all to themselves in June. What better place to learn outdoor skills than in “God’s Country” at Philmont Scout Ranch? Leadership and teamwork are at the core of Scouting, and you can pick up tips and techniques from national experts on these topics.  </a:t>
            </a:r>
          </a:p>
          <a:p>
            <a:endParaRPr lang="en-US" dirty="0"/>
          </a:p>
          <a:p>
            <a:r>
              <a:rPr lang="en-US" dirty="0"/>
              <a:t>Scouting is also increasingly serving youth with special needs, and PTC can equip you to meet them. You can learn about adaptive equipment and techniques that let all youth participate in outdoor adventures. </a:t>
            </a:r>
          </a:p>
        </p:txBody>
      </p:sp>
      <p:sp>
        <p:nvSpPr>
          <p:cNvPr id="4" name="Slide Number Placeholder 3"/>
          <p:cNvSpPr>
            <a:spLocks noGrp="1"/>
          </p:cNvSpPr>
          <p:nvPr>
            <p:ph type="sldNum" sz="quarter" idx="5"/>
          </p:nvPr>
        </p:nvSpPr>
        <p:spPr/>
        <p:txBody>
          <a:bodyPr/>
          <a:lstStyle/>
          <a:p>
            <a:fld id="{7CAEABB4-750D-4D4D-959E-B07CE58F4CE3}" type="slidenum">
              <a:rPr lang="en-US" smtClean="0"/>
              <a:t>40</a:t>
            </a:fld>
            <a:endParaRPr lang="en-US" dirty="0"/>
          </a:p>
        </p:txBody>
      </p:sp>
    </p:spTree>
    <p:extLst>
      <p:ext uri="{BB962C8B-B14F-4D97-AF65-F5344CB8AC3E}">
        <p14:creationId xmlns:p14="http://schemas.microsoft.com/office/powerpoint/2010/main" val="4671005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weekly schedule at PTC includes plenty of time to be with your family at meals and during evening activities. Conferences have breaks during Wednesday when you can explore the surrounding areas.</a:t>
            </a:r>
          </a:p>
        </p:txBody>
      </p:sp>
      <p:sp>
        <p:nvSpPr>
          <p:cNvPr id="4" name="Slide Number Placeholder 3"/>
          <p:cNvSpPr>
            <a:spLocks noGrp="1"/>
          </p:cNvSpPr>
          <p:nvPr>
            <p:ph type="sldNum" sz="quarter" idx="5"/>
          </p:nvPr>
        </p:nvSpPr>
        <p:spPr/>
        <p:txBody>
          <a:bodyPr/>
          <a:lstStyle/>
          <a:p>
            <a:fld id="{7CAEABB4-750D-4D4D-959E-B07CE58F4CE3}" type="slidenum">
              <a:rPr lang="en-US" smtClean="0"/>
              <a:t>41</a:t>
            </a:fld>
            <a:endParaRPr lang="en-US" dirty="0"/>
          </a:p>
        </p:txBody>
      </p:sp>
    </p:spTree>
    <p:extLst>
      <p:ext uri="{BB962C8B-B14F-4D97-AF65-F5344CB8AC3E}">
        <p14:creationId xmlns:p14="http://schemas.microsoft.com/office/powerpoint/2010/main" val="2830177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PTC’s family program, now called “Kids and Kin”, is for the spouses and children (even grandchildren) of conference attendees.  Philmont’s awesome counselors will keep them engaged through the day with age-appropriate activities such as games and crafts for youngsters, hikes and pony rides for older kids, and shooting, climbing and high ropes courses for teens.  While the kids are being looked after, spouses can enjoy museum tours, learning to paint or craft, or just relax on the Villa Philmonte grounds.  You’ll all have time together at meals and in the evening for loads of fun at campfires, range sports, crafts and other Philmont family activities.</a:t>
            </a:r>
          </a:p>
          <a:p>
            <a:endParaRPr lang="en-US" dirty="0"/>
          </a:p>
          <a:p>
            <a:r>
              <a:rPr lang="en-US" dirty="0"/>
              <a:t>Loggers and Miners get to spend a night camping out with a parent to get a feel for Philmont’s beautiful backcountry. </a:t>
            </a:r>
          </a:p>
          <a:p>
            <a:endParaRPr lang="en-US" dirty="0"/>
          </a:p>
          <a:p>
            <a:r>
              <a:rPr lang="en-US" dirty="0"/>
              <a:t>Other family programs like Philmont’s “Duty to God” and Junior Ranger and Wrangler activities provide opportunities to earn recognition for completing their associated activities. </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42</a:t>
            </a:fld>
            <a:endParaRPr lang="en-US" dirty="0"/>
          </a:p>
        </p:txBody>
      </p:sp>
    </p:spTree>
    <p:extLst>
      <p:ext uri="{BB962C8B-B14F-4D97-AF65-F5344CB8AC3E}">
        <p14:creationId xmlns:p14="http://schemas.microsoft.com/office/powerpoint/2010/main" val="20177901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Scouters who attend PTC wish they could spend more time with their families than sitting in a classroom all week.  Well, they can! Family Adventure Camp lets them and their family enjoy many of the activities at Philmont for a week or half-week.  It is an unsurpassed opportunity to share quality time together. </a:t>
            </a:r>
          </a:p>
        </p:txBody>
      </p:sp>
      <p:sp>
        <p:nvSpPr>
          <p:cNvPr id="4" name="Slide Number Placeholder 3"/>
          <p:cNvSpPr>
            <a:spLocks noGrp="1"/>
          </p:cNvSpPr>
          <p:nvPr>
            <p:ph type="sldNum" sz="quarter" idx="5"/>
          </p:nvPr>
        </p:nvSpPr>
        <p:spPr/>
        <p:txBody>
          <a:bodyPr/>
          <a:lstStyle/>
          <a:p>
            <a:fld id="{7CAEABB4-750D-4D4D-959E-B07CE58F4CE3}" type="slidenum">
              <a:rPr lang="en-US" smtClean="0"/>
              <a:t>43</a:t>
            </a:fld>
            <a:endParaRPr lang="en-US" dirty="0"/>
          </a:p>
        </p:txBody>
      </p:sp>
    </p:spTree>
    <p:extLst>
      <p:ext uri="{BB962C8B-B14F-4D97-AF65-F5344CB8AC3E}">
        <p14:creationId xmlns:p14="http://schemas.microsoft.com/office/powerpoint/2010/main" val="34388857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schedule a week or half week at Family Adventure Camp.  There is now even an option where you can spend just a half day or a full day doing the fun activates at PTC if you just happen to be in the area or passing through.</a:t>
            </a:r>
          </a:p>
        </p:txBody>
      </p:sp>
      <p:sp>
        <p:nvSpPr>
          <p:cNvPr id="4" name="Slide Number Placeholder 3"/>
          <p:cNvSpPr>
            <a:spLocks noGrp="1"/>
          </p:cNvSpPr>
          <p:nvPr>
            <p:ph type="sldNum" sz="quarter" idx="5"/>
          </p:nvPr>
        </p:nvSpPr>
        <p:spPr/>
        <p:txBody>
          <a:bodyPr/>
          <a:lstStyle/>
          <a:p>
            <a:fld id="{7CAEABB4-750D-4D4D-959E-B07CE58F4CE3}" type="slidenum">
              <a:rPr lang="en-US" smtClean="0"/>
              <a:t>44</a:t>
            </a:fld>
            <a:endParaRPr lang="en-US" dirty="0"/>
          </a:p>
        </p:txBody>
      </p:sp>
    </p:spTree>
    <p:extLst>
      <p:ext uri="{BB962C8B-B14F-4D97-AF65-F5344CB8AC3E}">
        <p14:creationId xmlns:p14="http://schemas.microsoft.com/office/powerpoint/2010/main" val="2602990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activities that you can do at Adventure camp.  The best part is that you get to choose what you want to do. </a:t>
            </a:r>
          </a:p>
          <a:p>
            <a:endParaRPr lang="en-US" dirty="0"/>
          </a:p>
          <a:p>
            <a:pPr marL="171450" indent="-171450">
              <a:buFont typeface="Arial" panose="020B0604020202020204" pitchFamily="34" charset="0"/>
              <a:buChar char="•"/>
            </a:pPr>
            <a:r>
              <a:rPr lang="en-US" dirty="0"/>
              <a:t>We call Philmont HOmE – Heaven on Earth- and the Welcome HOmE adventure gives you a taste of all Philmont offers.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Want to explore the beautiful backcountry?  Then head off on the Happy Hiker adventures to some of the peaks and passes in the Sangre de Cristo mountains.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Parents with older children can climb, shoot, fish and camp with the Adventure Seekers.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Philmont’s streams and lakes have an abundance of wary trout. Spend time trying to outsmart them while fly fishing on the Angler Adventure.   Philmont supplies the guides and equipment, but you have to bring your luck.</a:t>
            </a:r>
          </a:p>
          <a:p>
            <a:pPr marL="171450" indent="-171450">
              <a:buFont typeface="Arial" panose="020B0604020202020204" pitchFamily="34" charset="0"/>
              <a:buChar char="•"/>
            </a:pPr>
            <a:r>
              <a:rPr lang="en-US" dirty="0"/>
              <a:t>Mini-bears – those seemingly ever-present chipmunks – act like kids, and the Mini-bear Adventure is full of great activities for 5- to 10-year-olds. </a:t>
            </a:r>
          </a:p>
          <a:p>
            <a:pPr marL="171450" indent="-171450">
              <a:buFont typeface="Arial" panose="020B0604020202020204" pitchFamily="34" charset="0"/>
              <a:buChar char="•"/>
            </a:pPr>
            <a:r>
              <a:rPr lang="en-US" dirty="0"/>
              <a:t>You get to know the history of the Southwest and Philmont on the Philstorical Adventure.  </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45</a:t>
            </a:fld>
            <a:endParaRPr lang="en-US" dirty="0"/>
          </a:p>
        </p:txBody>
      </p:sp>
    </p:spTree>
    <p:extLst>
      <p:ext uri="{BB962C8B-B14F-4D97-AF65-F5344CB8AC3E}">
        <p14:creationId xmlns:p14="http://schemas.microsoft.com/office/powerpoint/2010/main" val="29326173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D5102-AAD8-BDE3-09B4-884435F262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1EB9A-DCAF-84B7-CBDF-2937DF96F8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6D4520-861E-E369-7A6E-35605738CB68}"/>
              </a:ext>
            </a:extLst>
          </p:cNvPr>
          <p:cNvSpPr>
            <a:spLocks noGrp="1"/>
          </p:cNvSpPr>
          <p:nvPr>
            <p:ph type="body" idx="1"/>
          </p:nvPr>
        </p:nvSpPr>
        <p:spPr/>
        <p:txBody>
          <a:bodyPr/>
          <a:lstStyle/>
          <a:p>
            <a:r>
              <a:rPr lang="en-US" dirty="0"/>
              <a:t>Philmont has several types of accommodations for your visit there/</a:t>
            </a:r>
          </a:p>
        </p:txBody>
      </p:sp>
      <p:sp>
        <p:nvSpPr>
          <p:cNvPr id="4" name="Slide Number Placeholder 3">
            <a:extLst>
              <a:ext uri="{FF2B5EF4-FFF2-40B4-BE49-F238E27FC236}">
                <a16:creationId xmlns:a16="http://schemas.microsoft.com/office/drawing/2014/main" id="{51CB8748-7EEB-8BE0-9250-C1BD71375CFD}"/>
              </a:ext>
            </a:extLst>
          </p:cNvPr>
          <p:cNvSpPr>
            <a:spLocks noGrp="1"/>
          </p:cNvSpPr>
          <p:nvPr>
            <p:ph type="sldNum" sz="quarter" idx="5"/>
          </p:nvPr>
        </p:nvSpPr>
        <p:spPr/>
        <p:txBody>
          <a:bodyPr/>
          <a:lstStyle/>
          <a:p>
            <a:fld id="{7CAEABB4-750D-4D4D-959E-B07CE58F4CE3}" type="slidenum">
              <a:rPr lang="en-US" smtClean="0"/>
              <a:t>46</a:t>
            </a:fld>
            <a:endParaRPr lang="en-US" dirty="0"/>
          </a:p>
        </p:txBody>
      </p:sp>
    </p:spTree>
    <p:extLst>
      <p:ext uri="{BB962C8B-B14F-4D97-AF65-F5344CB8AC3E}">
        <p14:creationId xmlns:p14="http://schemas.microsoft.com/office/powerpoint/2010/main" val="29329339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Staying at Philmont is pretty much like glamping. Comfortable Terrace Tents have real beds, electricity, and a storage cabinet. Deluxe family tents sleet up to 6 with a queen bed for parents and bunks for children. Modern private restrooms make your stay clean and comfortable.  Depending what else is going on at PTC, there may even be motel-like roofed housing available.</a:t>
            </a:r>
          </a:p>
        </p:txBody>
      </p:sp>
      <p:sp>
        <p:nvSpPr>
          <p:cNvPr id="4" name="Slide Number Placeholder 3"/>
          <p:cNvSpPr>
            <a:spLocks noGrp="1"/>
          </p:cNvSpPr>
          <p:nvPr>
            <p:ph type="sldNum" sz="quarter" idx="5"/>
          </p:nvPr>
        </p:nvSpPr>
        <p:spPr/>
        <p:txBody>
          <a:bodyPr/>
          <a:lstStyle/>
          <a:p>
            <a:fld id="{7CAEABB4-750D-4D4D-959E-B07CE58F4CE3}" type="slidenum">
              <a:rPr lang="en-US" smtClean="0"/>
              <a:t>47</a:t>
            </a:fld>
            <a:endParaRPr lang="en-US" dirty="0"/>
          </a:p>
        </p:txBody>
      </p:sp>
    </p:spTree>
    <p:extLst>
      <p:ext uri="{BB962C8B-B14F-4D97-AF65-F5344CB8AC3E}">
        <p14:creationId xmlns:p14="http://schemas.microsoft.com/office/powerpoint/2010/main" val="37845457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your meals are included during your stay. The food service can accommodate special needs such as gluten-free or vegetarian. Salad and fruit bars help you eat healthy. Picky eaters always have PB&amp;Jand cereal and milk available along with other kid-friendly choices.</a:t>
            </a:r>
          </a:p>
        </p:txBody>
      </p:sp>
      <p:sp>
        <p:nvSpPr>
          <p:cNvPr id="4" name="Slide Number Placeholder 3"/>
          <p:cNvSpPr>
            <a:spLocks noGrp="1"/>
          </p:cNvSpPr>
          <p:nvPr>
            <p:ph type="sldNum" sz="quarter" idx="5"/>
          </p:nvPr>
        </p:nvSpPr>
        <p:spPr/>
        <p:txBody>
          <a:bodyPr/>
          <a:lstStyle/>
          <a:p>
            <a:fld id="{7CAEABB4-750D-4D4D-959E-B07CE58F4CE3}" type="slidenum">
              <a:rPr lang="en-US" smtClean="0"/>
              <a:t>48</a:t>
            </a:fld>
            <a:endParaRPr lang="en-US" dirty="0"/>
          </a:p>
        </p:txBody>
      </p:sp>
    </p:spTree>
    <p:extLst>
      <p:ext uri="{BB962C8B-B14F-4D97-AF65-F5344CB8AC3E}">
        <p14:creationId xmlns:p14="http://schemas.microsoft.com/office/powerpoint/2010/main" val="35360957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PTC has amenities and activities all week. You’re welcomed by the opening campfire show when you arrive, Later in the week there’s Western Night when you can try out your line dancing.  The fully equipped craft center has all kinds of materials for you and your kids to perfect your skills, learn a new one, or learn how to paint, sculpt, or work leather. PTC has a coin laundry, useful for keeping active kids clothes clean, and you can always pick up essentials at the Tooth of Time Traders.</a:t>
            </a:r>
          </a:p>
        </p:txBody>
      </p:sp>
      <p:sp>
        <p:nvSpPr>
          <p:cNvPr id="4" name="Slide Number Placeholder 3"/>
          <p:cNvSpPr>
            <a:spLocks noGrp="1"/>
          </p:cNvSpPr>
          <p:nvPr>
            <p:ph type="sldNum" sz="quarter" idx="5"/>
          </p:nvPr>
        </p:nvSpPr>
        <p:spPr/>
        <p:txBody>
          <a:bodyPr/>
          <a:lstStyle/>
          <a:p>
            <a:fld id="{7CAEABB4-750D-4D4D-959E-B07CE58F4CE3}" type="slidenum">
              <a:rPr lang="en-US" smtClean="0"/>
              <a:t>49</a:t>
            </a:fld>
            <a:endParaRPr lang="en-US" dirty="0"/>
          </a:p>
        </p:txBody>
      </p:sp>
    </p:spTree>
    <p:extLst>
      <p:ext uri="{BB962C8B-B14F-4D97-AF65-F5344CB8AC3E}">
        <p14:creationId xmlns:p14="http://schemas.microsoft.com/office/powerpoint/2010/main" val="2326761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latecomers to the area was a man named Waite Phillips. His life is central to the story of Philmont Scout Ranch. Waite Phillips was an Iowa farm boy who roved the West with his twin brother Wiatt at the turn of the 19th century.  After Wiatt’s death from appendicitis in 1902, Waite moved back to Iowa and later to Oklahoma to join his other brothers in business.  They became successful in the early oil industry.  Waite’s elder brother Frank founded the Phillips Petroleum Company known for its trademark Phillips 66 gasoline.  </a:t>
            </a:r>
          </a:p>
          <a:p>
            <a:endParaRPr lang="en-US" dirty="0"/>
          </a:p>
          <a:p>
            <a:r>
              <a:rPr lang="en-US" dirty="0"/>
              <a:t>Waite founded his own successful oil company which he eventually sold in 1925 for $25 million.  He built a mansion in Tulsa, OK and acquired a 300,000 acre ranch in New Mexico where he built his summer home.   There, he could enjoy riding the range, hunting and fishing in the mountains, and entertaining his friends.</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5</a:t>
            </a:fld>
            <a:endParaRPr lang="en-US" dirty="0"/>
          </a:p>
        </p:txBody>
      </p:sp>
    </p:spTree>
    <p:extLst>
      <p:ext uri="{BB962C8B-B14F-4D97-AF65-F5344CB8AC3E}">
        <p14:creationId xmlns:p14="http://schemas.microsoft.com/office/powerpoint/2010/main" val="17277519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PTC has many activities that make it great vacation destination for Scouters and their families. PTC has playgrounds for children and nurseries for infants. No one gets bored with special events  like its famous cobbler night and ice cream social.  There are plenty of games for everyone to enjoy.</a:t>
            </a:r>
          </a:p>
        </p:txBody>
      </p:sp>
      <p:sp>
        <p:nvSpPr>
          <p:cNvPr id="4" name="Slide Number Placeholder 3"/>
          <p:cNvSpPr>
            <a:spLocks noGrp="1"/>
          </p:cNvSpPr>
          <p:nvPr>
            <p:ph type="sldNum" sz="quarter" idx="5"/>
          </p:nvPr>
        </p:nvSpPr>
        <p:spPr/>
        <p:txBody>
          <a:bodyPr/>
          <a:lstStyle/>
          <a:p>
            <a:fld id="{7CAEABB4-750D-4D4D-959E-B07CE58F4CE3}" type="slidenum">
              <a:rPr lang="en-US" smtClean="0"/>
              <a:t>50</a:t>
            </a:fld>
            <a:endParaRPr lang="en-US" dirty="0"/>
          </a:p>
        </p:txBody>
      </p:sp>
    </p:spTree>
    <p:extLst>
      <p:ext uri="{BB962C8B-B14F-4D97-AF65-F5344CB8AC3E}">
        <p14:creationId xmlns:p14="http://schemas.microsoft.com/office/powerpoint/2010/main" val="19373806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PTC offers advanced training experiences both for Youth Leaders and Adult Leaders. These are the ultimate in taking the skills and knowledge learned at home and applying them in the magnificent Philmont scenery. The goal of these courses is not to re-teach you what you already learned, but to let you use your training in unique and challenging ways.</a:t>
            </a:r>
          </a:p>
        </p:txBody>
      </p:sp>
      <p:sp>
        <p:nvSpPr>
          <p:cNvPr id="4" name="Slide Number Placeholder 3"/>
          <p:cNvSpPr>
            <a:spLocks noGrp="1"/>
          </p:cNvSpPr>
          <p:nvPr>
            <p:ph type="sldNum" sz="quarter" idx="5"/>
          </p:nvPr>
        </p:nvSpPr>
        <p:spPr/>
        <p:txBody>
          <a:bodyPr/>
          <a:lstStyle/>
          <a:p>
            <a:fld id="{7CAEABB4-750D-4D4D-959E-B07CE58F4CE3}" type="slidenum">
              <a:rPr lang="en-US" smtClean="0"/>
              <a:t>51</a:t>
            </a:fld>
            <a:endParaRPr lang="en-US" dirty="0"/>
          </a:p>
        </p:txBody>
      </p:sp>
    </p:spTree>
    <p:extLst>
      <p:ext uri="{BB962C8B-B14F-4D97-AF65-F5344CB8AC3E}">
        <p14:creationId xmlns:p14="http://schemas.microsoft.com/office/powerpoint/2010/main" val="36239832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15354"/>
                </a:solidFill>
                <a:effectLst/>
                <a:latin typeface="Roboto" panose="02000000000000000000" pitchFamily="2" charset="0"/>
              </a:rPr>
              <a:t>National Advanced Youth Leadership Experience (NAYLE) is the ultimate experience where young men and women can enhance their leadership skills through team building, ethical decision-making, problem solving and service to others. The NAYLE program takes place at the Rayado Ridge Leadership Camp, approximately 8 miles from base camp and situated in the beautiful foothills viewing Urraca Mesa and Crater Peak. The youth participants will camp in a team setting that enables them to use their leadership skills to resolve challenging situations. The week concludes with a closing challenge for each Scout to use what they’ve learned in service to others.</a:t>
            </a:r>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52</a:t>
            </a:fld>
            <a:endParaRPr lang="en-US" dirty="0"/>
          </a:p>
        </p:txBody>
      </p:sp>
    </p:spTree>
    <p:extLst>
      <p:ext uri="{BB962C8B-B14F-4D97-AF65-F5344CB8AC3E}">
        <p14:creationId xmlns:p14="http://schemas.microsoft.com/office/powerpoint/2010/main" val="18221041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515354"/>
                </a:solidFill>
                <a:effectLst/>
                <a:latin typeface="Roboto" panose="02000000000000000000" pitchFamily="2" charset="0"/>
              </a:rPr>
              <a:t>To be able to participate in NAYLE, participants must meet the following requirements:</a:t>
            </a:r>
          </a:p>
          <a:p>
            <a:pPr algn="l">
              <a:buFont typeface="Arial" panose="020B0604020202020204" pitchFamily="34" charset="0"/>
              <a:buChar char="•"/>
            </a:pPr>
            <a:r>
              <a:rPr lang="en-US" b="0" i="0" dirty="0">
                <a:solidFill>
                  <a:srgbClr val="515354"/>
                </a:solidFill>
                <a:effectLst/>
                <a:latin typeface="Roboto" panose="02000000000000000000" pitchFamily="2" charset="0"/>
              </a:rPr>
              <a:t>Successful completion of Introduction to Leadership Skills for Troops, Crews or Ships (ILST or ILSC) and National Youth Leadership Training (NYLT). </a:t>
            </a:r>
          </a:p>
          <a:p>
            <a:pPr algn="l">
              <a:buFont typeface="Arial" panose="020B0604020202020204" pitchFamily="34" charset="0"/>
              <a:buChar char="•"/>
            </a:pPr>
            <a:r>
              <a:rPr lang="en-US" b="0" i="0" dirty="0">
                <a:solidFill>
                  <a:srgbClr val="515354"/>
                </a:solidFill>
                <a:effectLst/>
                <a:latin typeface="Roboto" panose="02000000000000000000" pitchFamily="2" charset="0"/>
              </a:rPr>
              <a:t>Be in top physical condition; a </a:t>
            </a:r>
            <a:r>
              <a:rPr lang="en-US" b="0" i="0" u="none" strike="noStrike" dirty="0">
                <a:solidFill>
                  <a:srgbClr val="067EEB"/>
                </a:solidFill>
                <a:effectLst/>
                <a:latin typeface="Roboto" panose="02000000000000000000" pitchFamily="2" charset="0"/>
                <a:hlinkClick r:id="rId3"/>
              </a:rPr>
              <a:t>Scouting America Annual Health and Medical Record</a:t>
            </a:r>
            <a:r>
              <a:rPr lang="en-US" b="0" i="0" dirty="0">
                <a:solidFill>
                  <a:srgbClr val="515354"/>
                </a:solidFill>
                <a:effectLst/>
                <a:latin typeface="Roboto" panose="02000000000000000000" pitchFamily="2" charset="0"/>
              </a:rPr>
              <a:t> Parts A-B-C is required. Participants must meet BMI requirements as listed on Part C, and be able to hike 3 miles with a 35 pound pack.</a:t>
            </a:r>
          </a:p>
          <a:p>
            <a:pPr algn="l">
              <a:buFont typeface="Arial" panose="020B0604020202020204" pitchFamily="34" charset="0"/>
              <a:buChar char="•"/>
            </a:pPr>
            <a:r>
              <a:rPr lang="en-US" b="0" i="0" dirty="0">
                <a:solidFill>
                  <a:srgbClr val="515354"/>
                </a:solidFill>
                <a:effectLst/>
                <a:latin typeface="Roboto" panose="02000000000000000000" pitchFamily="2" charset="0"/>
              </a:rPr>
              <a:t>Be 14 years of age (or 13 years of age and completed the 8th grade) and not yet 18 (for Scouting America) or 20 (for Sea Scouts, Explorers and Venturing.)</a:t>
            </a:r>
          </a:p>
          <a:p>
            <a:pPr algn="l">
              <a:buFont typeface="Arial" panose="020B0604020202020204" pitchFamily="34" charset="0"/>
              <a:buChar char="•"/>
            </a:pPr>
            <a:r>
              <a:rPr lang="en-US" b="0" i="0" dirty="0">
                <a:solidFill>
                  <a:srgbClr val="515354"/>
                </a:solidFill>
                <a:effectLst/>
                <a:latin typeface="Roboto" panose="02000000000000000000" pitchFamily="2" charset="0"/>
              </a:rPr>
              <a:t>Hold a unit leadership position. </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53</a:t>
            </a:fld>
            <a:endParaRPr lang="en-US" dirty="0"/>
          </a:p>
        </p:txBody>
      </p:sp>
    </p:spTree>
    <p:extLst>
      <p:ext uri="{BB962C8B-B14F-4D97-AF65-F5344CB8AC3E}">
        <p14:creationId xmlns:p14="http://schemas.microsoft.com/office/powerpoint/2010/main" val="12686537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15354"/>
                </a:solidFill>
                <a:effectLst/>
                <a:latin typeface="Roboto" panose="02000000000000000000" pitchFamily="2" charset="0"/>
              </a:rPr>
              <a:t>Adults learn to internalize and practice their leadership skills in this action-packed backcountry conference. The conference hones the skills taught in Wood Badge in an outdoor environment. PLC underscores the values of Scouting and teamwork and promotes the concepts of servant leadership. Open to all Scouting Leaders. Note that participants </a:t>
            </a:r>
            <a:r>
              <a:rPr lang="en-US" b="1" i="0" dirty="0">
                <a:solidFill>
                  <a:srgbClr val="515354"/>
                </a:solidFill>
                <a:effectLst/>
                <a:latin typeface="Roboto" panose="02000000000000000000" pitchFamily="2" charset="0"/>
              </a:rPr>
              <a:t>will not </a:t>
            </a:r>
            <a:r>
              <a:rPr lang="en-US" b="0" i="0" dirty="0">
                <a:solidFill>
                  <a:srgbClr val="515354"/>
                </a:solidFill>
                <a:effectLst/>
                <a:latin typeface="Roboto" panose="02000000000000000000" pitchFamily="2" charset="0"/>
              </a:rPr>
              <a:t>have an opportunity to be with family during the week. </a:t>
            </a:r>
          </a:p>
          <a:p>
            <a:pPr algn="l">
              <a:buNone/>
            </a:pPr>
            <a:endParaRPr lang="en-US" b="0" i="0" dirty="0">
              <a:solidFill>
                <a:srgbClr val="515354"/>
              </a:solidFill>
              <a:effectLst/>
              <a:latin typeface="Roboto" panose="02000000000000000000" pitchFamily="2" charset="0"/>
            </a:endParaRPr>
          </a:p>
          <a:p>
            <a:pPr algn="l">
              <a:buNone/>
            </a:pPr>
            <a:r>
              <a:rPr lang="en-US" b="0" i="0" dirty="0">
                <a:solidFill>
                  <a:srgbClr val="515354"/>
                </a:solidFill>
                <a:effectLst/>
                <a:latin typeface="Roboto" panose="02000000000000000000" pitchFamily="2" charset="0"/>
              </a:rPr>
              <a:t>PLC is open to participants who must:</a:t>
            </a:r>
          </a:p>
          <a:p>
            <a:pPr algn="l">
              <a:buFont typeface="Arial" panose="020B0604020202020204" pitchFamily="34" charset="0"/>
              <a:buChar char="•"/>
            </a:pPr>
            <a:r>
              <a:rPr lang="en-US" b="0" i="0" dirty="0">
                <a:solidFill>
                  <a:srgbClr val="515354"/>
                </a:solidFill>
                <a:effectLst/>
                <a:latin typeface="Roboto" panose="02000000000000000000" pitchFamily="2" charset="0"/>
              </a:rPr>
              <a:t>Have successfully completed Wood Badge (you may still be working on your tickets).</a:t>
            </a:r>
          </a:p>
          <a:p>
            <a:pPr algn="l">
              <a:buFont typeface="Arial" panose="020B0604020202020204" pitchFamily="34" charset="0"/>
              <a:buChar char="•"/>
            </a:pPr>
            <a:r>
              <a:rPr lang="en-US" b="0" i="0" dirty="0">
                <a:solidFill>
                  <a:srgbClr val="515354"/>
                </a:solidFill>
                <a:effectLst/>
                <a:latin typeface="Roboto" panose="02000000000000000000" pitchFamily="2" charset="0"/>
              </a:rPr>
              <a:t>Complete a</a:t>
            </a:r>
            <a:r>
              <a:rPr lang="en-US" b="0" i="0" u="none" strike="noStrike" dirty="0">
                <a:solidFill>
                  <a:srgbClr val="067EEB"/>
                </a:solidFill>
                <a:effectLst/>
                <a:latin typeface="Roboto" panose="02000000000000000000" pitchFamily="2" charset="0"/>
                <a:hlinkClick r:id="rId3"/>
              </a:rPr>
              <a:t> BSA Annual Health and Medical Record – parts A, B, and C</a:t>
            </a:r>
            <a:r>
              <a:rPr lang="en-US" b="0" i="0" dirty="0">
                <a:solidFill>
                  <a:srgbClr val="515354"/>
                </a:solidFill>
                <a:effectLst/>
                <a:latin typeface="Roboto" panose="02000000000000000000" pitchFamily="2" charset="0"/>
              </a:rPr>
              <a:t> and meet height, weight, and blood pressure requirements upon arrival and be approved for participation by the on-site Philmont medical staff.</a:t>
            </a:r>
          </a:p>
          <a:p>
            <a:pPr algn="l">
              <a:buFont typeface="Arial" panose="020B0604020202020204" pitchFamily="34" charset="0"/>
              <a:buChar char="•"/>
            </a:pPr>
            <a:r>
              <a:rPr lang="en-US" b="0" i="0" dirty="0">
                <a:solidFill>
                  <a:srgbClr val="515354"/>
                </a:solidFill>
                <a:effectLst/>
                <a:latin typeface="Roboto" panose="02000000000000000000" pitchFamily="2" charset="0"/>
              </a:rPr>
              <a:t>Must be able to hike 3 miles carrying a 35 pound backpack at 7,000 foot elevation.</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54</a:t>
            </a:fld>
            <a:endParaRPr lang="en-US" dirty="0"/>
          </a:p>
        </p:txBody>
      </p:sp>
    </p:spTree>
    <p:extLst>
      <p:ext uri="{BB962C8B-B14F-4D97-AF65-F5344CB8AC3E}">
        <p14:creationId xmlns:p14="http://schemas.microsoft.com/office/powerpoint/2010/main" val="23727850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many other places with activities that you go to, registering for PTC is a two-step process.  First you register for the dates and activity you want to do – whether it be a conference or Family Adventure Camp, then you select the type of accommodation you’d like – terrace tent, deluxe, etc.</a:t>
            </a:r>
          </a:p>
        </p:txBody>
      </p:sp>
      <p:sp>
        <p:nvSpPr>
          <p:cNvPr id="4" name="Slide Number Placeholder 3"/>
          <p:cNvSpPr>
            <a:spLocks noGrp="1"/>
          </p:cNvSpPr>
          <p:nvPr>
            <p:ph type="sldNum" sz="quarter" idx="5"/>
          </p:nvPr>
        </p:nvSpPr>
        <p:spPr/>
        <p:txBody>
          <a:bodyPr/>
          <a:lstStyle/>
          <a:p>
            <a:fld id="{7CAEABB4-750D-4D4D-959E-B07CE58F4CE3}" type="slidenum">
              <a:rPr lang="en-US" smtClean="0"/>
              <a:t>55</a:t>
            </a:fld>
            <a:endParaRPr lang="en-US" dirty="0"/>
          </a:p>
        </p:txBody>
      </p:sp>
    </p:spTree>
    <p:extLst>
      <p:ext uri="{BB962C8B-B14F-4D97-AF65-F5344CB8AC3E}">
        <p14:creationId xmlns:p14="http://schemas.microsoft.com/office/powerpoint/2010/main" val="12556825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is not just for Scout Treks and Training. There are other activities that enable visitors to enjoy all the mountains have to offer.</a:t>
            </a:r>
          </a:p>
        </p:txBody>
      </p:sp>
      <p:sp>
        <p:nvSpPr>
          <p:cNvPr id="4" name="Slide Number Placeholder 3"/>
          <p:cNvSpPr>
            <a:spLocks noGrp="1"/>
          </p:cNvSpPr>
          <p:nvPr>
            <p:ph type="sldNum" sz="quarter" idx="5"/>
          </p:nvPr>
        </p:nvSpPr>
        <p:spPr/>
        <p:txBody>
          <a:bodyPr/>
          <a:lstStyle/>
          <a:p>
            <a:fld id="{7CAEABB4-750D-4D4D-959E-B07CE58F4CE3}" type="slidenum">
              <a:rPr lang="en-US" smtClean="0"/>
              <a:t>56</a:t>
            </a:fld>
            <a:endParaRPr lang="en-US" dirty="0"/>
          </a:p>
        </p:txBody>
      </p:sp>
    </p:spTree>
    <p:extLst>
      <p:ext uri="{BB962C8B-B14F-4D97-AF65-F5344CB8AC3E}">
        <p14:creationId xmlns:p14="http://schemas.microsoft.com/office/powerpoint/2010/main" val="29138038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Autumn</a:t>
            </a:r>
            <a:r>
              <a:rPr lang="en-US" baseline="0" dirty="0"/>
              <a:t> adventure is a great opportunity to get out in the backcountry with fellow Scouters.  Your route is tailored by your group.   Philmont will provide you with a Ranger guide during your time.  It can provide camping equipment and meals just as for a regular trek.  You can even plan for special backcountry activities like fly fishing and rock climbing. All of this is for a reasonable per person per day fee.  </a:t>
            </a:r>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57</a:t>
            </a:fld>
            <a:endParaRPr lang="en-US" dirty="0"/>
          </a:p>
        </p:txBody>
      </p:sp>
    </p:spTree>
    <p:extLst>
      <p:ext uri="{BB962C8B-B14F-4D97-AF65-F5344CB8AC3E}">
        <p14:creationId xmlns:p14="http://schemas.microsoft.com/office/powerpoint/2010/main" val="38443777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15354"/>
                </a:solidFill>
                <a:effectLst/>
                <a:latin typeface="Roboto" panose="02000000000000000000" pitchFamily="2" charset="0"/>
              </a:rPr>
              <a:t>Since the 1940s, Philmont has been offering guided, invitational big game hunts to those actively involved in Scouting. Participants are considered upon recommendation from a local council Scout Executive. If approved, they will be able to submit an application for a lottery to hunt.  New Mexico game regulations apply.</a:t>
            </a:r>
            <a:endParaRPr lang="en-US" dirty="0"/>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58</a:t>
            </a:fld>
            <a:endParaRPr lang="en-US" dirty="0"/>
          </a:p>
        </p:txBody>
      </p:sp>
    </p:spTree>
    <p:extLst>
      <p:ext uri="{BB962C8B-B14F-4D97-AF65-F5344CB8AC3E}">
        <p14:creationId xmlns:p14="http://schemas.microsoft.com/office/powerpoint/2010/main" val="29471755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15354"/>
                </a:solidFill>
                <a:effectLst/>
                <a:latin typeface="Roboto" panose="02000000000000000000" pitchFamily="2" charset="0"/>
              </a:rPr>
              <a:t>Philmont’s benefactor Waite Phillips was an enthusiastic and accomplished fly fisherman. He spent many days beside some of America’s most prominent citizens, fly rod in hand, fishing the small streams and lakes of “God’s Country.” You can enjoy the same quality experience at the </a:t>
            </a:r>
            <a:r>
              <a:rPr lang="en-US" b="1" i="0" dirty="0">
                <a:solidFill>
                  <a:srgbClr val="515354"/>
                </a:solidFill>
                <a:effectLst/>
                <a:latin typeface="Roboto" panose="02000000000000000000" pitchFamily="2" charset="0"/>
              </a:rPr>
              <a:t>Philmont Scout Ranch Annual Fly Fishing Invitational</a:t>
            </a:r>
            <a:r>
              <a:rPr lang="en-US" b="0" i="0" dirty="0">
                <a:solidFill>
                  <a:srgbClr val="515354"/>
                </a:solidFill>
                <a:effectLst/>
                <a:latin typeface="Roboto" panose="02000000000000000000" pitchFamily="2" charset="0"/>
              </a:rPr>
              <a:t>, held each year in September. This weekend of fellowship is open to adult Scouters who are recommended or accompanied by their local Scout Executive.  The experience is a great way for local councils to build relationships with donors.</a:t>
            </a:r>
          </a:p>
          <a:p>
            <a:endParaRPr lang="en-US" b="0" i="0" dirty="0">
              <a:solidFill>
                <a:srgbClr val="515354"/>
              </a:solidFill>
              <a:effectLst/>
              <a:latin typeface="Roboto" panose="02000000000000000000" pitchFamily="2" charset="0"/>
            </a:endParaRPr>
          </a:p>
          <a:p>
            <a:r>
              <a:rPr lang="en-US" b="0" i="0" dirty="0">
                <a:solidFill>
                  <a:srgbClr val="515354"/>
                </a:solidFill>
                <a:effectLst/>
                <a:latin typeface="Roboto" panose="02000000000000000000" pitchFamily="2" charset="0"/>
              </a:rPr>
              <a:t>Guides are provided by Philmont.</a:t>
            </a:r>
            <a:endParaRPr lang="en-US" dirty="0"/>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59</a:t>
            </a:fld>
            <a:endParaRPr lang="en-US" dirty="0"/>
          </a:p>
        </p:txBody>
      </p:sp>
    </p:spTree>
    <p:extLst>
      <p:ext uri="{BB962C8B-B14F-4D97-AF65-F5344CB8AC3E}">
        <p14:creationId xmlns:p14="http://schemas.microsoft.com/office/powerpoint/2010/main" val="1450626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Scout Troops from the newly formed Boy Scouts of America approached Mr. Phillips asking to camp on his land.  Waite learned more about Scouting and admired its principals embodied in the Scout Oath and Law. </a:t>
            </a:r>
            <a:r>
              <a:rPr lang="en-US" baseline="0" dirty="0"/>
              <a:t>His first donation of nearly 36,000 acres in 1938 was put to such good use that he donated an additional 91,000 acres in 1941.  The first camp was named Philturn for Phillips and the Scouts’ “Good Turn”. Over his lifetime, Waite Phillips gave half his fortune to charity.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Today, </a:t>
            </a:r>
            <a:r>
              <a:rPr lang="en-US" dirty="0"/>
              <a:t>Philmont Scout Ranch is now one of the four national high adventure bases of Scouting America.   It is famous for backpacking trips in the Sangre de Cristo (Blood of Christ) Mountains for scout crews.  However, Philmont offers many more Scouting adventures than Treks which I’ll be talking about later in this presentation.</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6</a:t>
            </a:fld>
            <a:endParaRPr lang="en-US" dirty="0"/>
          </a:p>
        </p:txBody>
      </p:sp>
    </p:spTree>
    <p:extLst>
      <p:ext uri="{BB962C8B-B14F-4D97-AF65-F5344CB8AC3E}">
        <p14:creationId xmlns:p14="http://schemas.microsoft.com/office/powerpoint/2010/main" val="1982617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15354"/>
                </a:solidFill>
                <a:effectLst/>
                <a:latin typeface="Roboto" panose="02000000000000000000" pitchFamily="2" charset="0"/>
              </a:rPr>
              <a:t>Cold-weather camping is the ultimate test of your ability to camp and travel in the backcountry and learn to live in harmony with the environment. Training in winter camping will prepare you to safely enjoy many winter adventures and to teach others to enjoy these unique experiences.</a:t>
            </a:r>
          </a:p>
          <a:p>
            <a:pPr algn="l"/>
            <a:endParaRPr lang="en-US" b="0" i="0" dirty="0">
              <a:solidFill>
                <a:srgbClr val="515354"/>
              </a:solidFill>
              <a:effectLst/>
              <a:latin typeface="Roboto" panose="02000000000000000000" pitchFamily="2" charset="0"/>
            </a:endParaRPr>
          </a:p>
          <a:p>
            <a:pPr algn="l"/>
            <a:r>
              <a:rPr lang="en-US" b="0" i="0" dirty="0">
                <a:solidFill>
                  <a:srgbClr val="515354"/>
                </a:solidFill>
                <a:effectLst/>
                <a:latin typeface="Roboto" panose="02000000000000000000" pitchFamily="2" charset="0"/>
              </a:rPr>
              <a:t>Participants in Winter Adventure learn to camp comfortably in cold weather and enjoy Philmont’s beauty in a way few others have. Crews snowshoe to their camp, sleep in tents or snow shelters. Activities include cross country skiing, snow shelter building, and earning either Search and Rescue or Snow Sports merit badge.</a:t>
            </a:r>
          </a:p>
          <a:p>
            <a:pPr algn="l"/>
            <a:endParaRPr lang="en-US" b="0" i="0" dirty="0">
              <a:solidFill>
                <a:srgbClr val="515354"/>
              </a:solidFill>
              <a:effectLst/>
              <a:latin typeface="Roboto" panose="02000000000000000000" pitchFamily="2" charset="0"/>
            </a:endParaRPr>
          </a:p>
          <a:p>
            <a:pPr algn="l"/>
            <a:r>
              <a:rPr lang="en-US" b="0" i="0" dirty="0">
                <a:solidFill>
                  <a:srgbClr val="515354"/>
                </a:solidFill>
                <a:effectLst/>
                <a:latin typeface="Roboto" panose="02000000000000000000" pitchFamily="2" charset="0"/>
              </a:rPr>
              <a:t>Winter Adventure expeditions take place from late December through March.</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60</a:t>
            </a:fld>
            <a:endParaRPr lang="en-US" dirty="0"/>
          </a:p>
        </p:txBody>
      </p:sp>
    </p:spTree>
    <p:extLst>
      <p:ext uri="{BB962C8B-B14F-4D97-AF65-F5344CB8AC3E}">
        <p14:creationId xmlns:p14="http://schemas.microsoft.com/office/powerpoint/2010/main" val="32578725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has over 1000 job openings each summer for seasonal staff.  You do not have to be a Scout or have Scouting experience.  Three are a wide variety of positions available.  You’ll be working with extraordinary people like yourself from across the country with a wide range of backgrounds and interests.   </a:t>
            </a:r>
          </a:p>
        </p:txBody>
      </p:sp>
      <p:sp>
        <p:nvSpPr>
          <p:cNvPr id="4" name="Slide Number Placeholder 3"/>
          <p:cNvSpPr>
            <a:spLocks noGrp="1"/>
          </p:cNvSpPr>
          <p:nvPr>
            <p:ph type="sldNum" sz="quarter" idx="5"/>
          </p:nvPr>
        </p:nvSpPr>
        <p:spPr/>
        <p:txBody>
          <a:bodyPr/>
          <a:lstStyle/>
          <a:p>
            <a:fld id="{7CAEABB4-750D-4D4D-959E-B07CE58F4CE3}" type="slidenum">
              <a:rPr lang="en-US" smtClean="0"/>
              <a:t>61</a:t>
            </a:fld>
            <a:endParaRPr lang="en-US" dirty="0"/>
          </a:p>
        </p:txBody>
      </p:sp>
    </p:spTree>
    <p:extLst>
      <p:ext uri="{BB962C8B-B14F-4D97-AF65-F5344CB8AC3E}">
        <p14:creationId xmlns:p14="http://schemas.microsoft.com/office/powerpoint/2010/main" val="8763700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Opportunities abound for</a:t>
            </a:r>
            <a:r>
              <a:rPr lang="en-US" baseline="0" dirty="0"/>
              <a:t> both male and female young adults.  Expect to spend your first season around base camp learning the ropes, then get other opportunities in the backcountry as you return year after year.  You can also check out the Philmont Jobs page for information about full-time positions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62</a:t>
            </a:fld>
            <a:endParaRPr lang="en-US" dirty="0"/>
          </a:p>
        </p:txBody>
      </p:sp>
    </p:spTree>
    <p:extLst>
      <p:ext uri="{BB962C8B-B14F-4D97-AF65-F5344CB8AC3E}">
        <p14:creationId xmlns:p14="http://schemas.microsoft.com/office/powerpoint/2010/main" val="41322665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candidates must be over 18.  Positions are available to both male and female candidates, and no prior scouting experience is necessary.  On top of competitive wages, both food and housing are provided for the summer. College students can look into whether their school will give them academic credit, and many positions qualify as internships.</a:t>
            </a:r>
          </a:p>
        </p:txBody>
      </p:sp>
      <p:sp>
        <p:nvSpPr>
          <p:cNvPr id="4" name="Slide Number Placeholder 3"/>
          <p:cNvSpPr>
            <a:spLocks noGrp="1"/>
          </p:cNvSpPr>
          <p:nvPr>
            <p:ph type="sldNum" sz="quarter" idx="5"/>
          </p:nvPr>
        </p:nvSpPr>
        <p:spPr/>
        <p:txBody>
          <a:bodyPr/>
          <a:lstStyle/>
          <a:p>
            <a:fld id="{7CAEABB4-750D-4D4D-959E-B07CE58F4CE3}" type="slidenum">
              <a:rPr lang="en-US" smtClean="0"/>
              <a:t>63</a:t>
            </a:fld>
            <a:endParaRPr lang="en-US" dirty="0"/>
          </a:p>
        </p:txBody>
      </p:sp>
    </p:spTree>
    <p:extLst>
      <p:ext uri="{BB962C8B-B14F-4D97-AF65-F5344CB8AC3E}">
        <p14:creationId xmlns:p14="http://schemas.microsoft.com/office/powerpoint/2010/main" val="6207503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the adventure of a lifetime to work at the world’s largest youth camp. All positions have scheduled time off so you can get to the Philmont backcountry.  You’ll make plenty of friends who you can spend time with during your employment.</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64</a:t>
            </a:fld>
            <a:endParaRPr lang="en-US" dirty="0"/>
          </a:p>
        </p:txBody>
      </p:sp>
    </p:spTree>
    <p:extLst>
      <p:ext uri="{BB962C8B-B14F-4D97-AF65-F5344CB8AC3E}">
        <p14:creationId xmlns:p14="http://schemas.microsoft.com/office/powerpoint/2010/main" val="15679817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so many adventures awaiting for you at Philmont, one visit may not be enough. That’s why everyone who visits this special place says “I want to go back to Philmont!”</a:t>
            </a:r>
          </a:p>
        </p:txBody>
      </p:sp>
      <p:sp>
        <p:nvSpPr>
          <p:cNvPr id="4" name="Slide Number Placeholder 3"/>
          <p:cNvSpPr>
            <a:spLocks noGrp="1"/>
          </p:cNvSpPr>
          <p:nvPr>
            <p:ph type="sldNum" sz="quarter" idx="5"/>
          </p:nvPr>
        </p:nvSpPr>
        <p:spPr/>
        <p:txBody>
          <a:bodyPr/>
          <a:lstStyle/>
          <a:p>
            <a:fld id="{7CAEABB4-750D-4D4D-959E-B07CE58F4CE3}" type="slidenum">
              <a:rPr lang="en-US" smtClean="0"/>
              <a:t>65</a:t>
            </a:fld>
            <a:endParaRPr lang="en-US" dirty="0"/>
          </a:p>
        </p:txBody>
      </p:sp>
    </p:spTree>
    <p:extLst>
      <p:ext uri="{BB962C8B-B14F-4D97-AF65-F5344CB8AC3E}">
        <p14:creationId xmlns:p14="http://schemas.microsoft.com/office/powerpoint/2010/main" val="26410989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66</a:t>
            </a:fld>
            <a:endParaRPr lang="en-US" dirty="0"/>
          </a:p>
        </p:txBody>
      </p:sp>
    </p:spTree>
    <p:extLst>
      <p:ext uri="{BB962C8B-B14F-4D97-AF65-F5344CB8AC3E}">
        <p14:creationId xmlns:p14="http://schemas.microsoft.com/office/powerpoint/2010/main" val="3483579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is synonymous with adventure, and we’ll first talk a bit about them.</a:t>
            </a:r>
          </a:p>
        </p:txBody>
      </p:sp>
      <p:sp>
        <p:nvSpPr>
          <p:cNvPr id="4" name="Slide Number Placeholder 3"/>
          <p:cNvSpPr>
            <a:spLocks noGrp="1"/>
          </p:cNvSpPr>
          <p:nvPr>
            <p:ph type="sldNum" sz="quarter" idx="5"/>
          </p:nvPr>
        </p:nvSpPr>
        <p:spPr/>
        <p:txBody>
          <a:bodyPr/>
          <a:lstStyle/>
          <a:p>
            <a:fld id="{7CAEABB4-750D-4D4D-959E-B07CE58F4CE3}" type="slidenum">
              <a:rPr lang="en-US" smtClean="0"/>
              <a:t>7</a:t>
            </a:fld>
            <a:endParaRPr lang="en-US" dirty="0"/>
          </a:p>
        </p:txBody>
      </p:sp>
    </p:spTree>
    <p:extLst>
      <p:ext uri="{BB962C8B-B14F-4D97-AF65-F5344CB8AC3E}">
        <p14:creationId xmlns:p14="http://schemas.microsoft.com/office/powerpoint/2010/main" val="4097175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has developed several programs for Scout groups.  Principal among them are high adventure expeditions, commonly known as Treks, and Cavalcades which are essentially treks on horseback. Individual Units can form their own crews of older scouts. Scout Councils can put together contingent crews made up of scouts from several units, individual scouts, and even include Venture, Sea Scout and Explorer groups.</a:t>
            </a:r>
          </a:p>
          <a:p>
            <a:endParaRPr lang="en-US" dirty="0"/>
          </a:p>
          <a:p>
            <a:r>
              <a:rPr lang="en-US" dirty="0"/>
              <a:t>A Philmont Trek is often the highlight of a Scout’s experience.   Scouts backpack with their crew through mountainous terrain on itineraries from about 50 to 78 plus miles over 12 days.  There also treks of 7 and 9 days available.</a:t>
            </a:r>
          </a:p>
          <a:p>
            <a:endParaRPr lang="en-US" dirty="0"/>
          </a:p>
          <a:p>
            <a:r>
              <a:rPr lang="en-US" dirty="0"/>
              <a:t>Staffed camps have activities, potable water and even showers. Most trail camps have a bear cable, wilderness toilet, and waste sump. You’ll definitely be roughing it most of the time. Some backcountry camps are in wilderness areas with no water available so scouts learn conservation principals.</a:t>
            </a:r>
          </a:p>
          <a:p>
            <a:endParaRPr lang="en-US" dirty="0"/>
          </a:p>
          <a:p>
            <a:r>
              <a:rPr lang="en-US" dirty="0"/>
              <a:t>Along the way, trekkers will have great scenery and be able to participate in many activities.</a:t>
            </a:r>
          </a:p>
          <a:p>
            <a:endParaRPr lang="en-US" dirty="0"/>
          </a:p>
        </p:txBody>
      </p:sp>
      <p:sp>
        <p:nvSpPr>
          <p:cNvPr id="4" name="Slide Number Placeholder 3"/>
          <p:cNvSpPr>
            <a:spLocks noGrp="1"/>
          </p:cNvSpPr>
          <p:nvPr>
            <p:ph type="sldNum" sz="quarter" idx="5"/>
          </p:nvPr>
        </p:nvSpPr>
        <p:spPr/>
        <p:txBody>
          <a:bodyPr/>
          <a:lstStyle/>
          <a:p>
            <a:fld id="{7CAEABB4-750D-4D4D-959E-B07CE58F4CE3}" type="slidenum">
              <a:rPr lang="en-US" smtClean="0"/>
              <a:t>8</a:t>
            </a:fld>
            <a:endParaRPr lang="en-US" dirty="0"/>
          </a:p>
        </p:txBody>
      </p:sp>
    </p:spTree>
    <p:extLst>
      <p:ext uri="{BB962C8B-B14F-4D97-AF65-F5344CB8AC3E}">
        <p14:creationId xmlns:p14="http://schemas.microsoft.com/office/powerpoint/2010/main" val="4210090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just one 12-day trek. The Itinerary Guide you’ll get shows each Trek’s route, trail profile and highlights. Philmont pretty much guarantees that you can get you first or second pick of Itineraries. </a:t>
            </a:r>
          </a:p>
          <a:p>
            <a:endParaRPr lang="en-US" dirty="0"/>
          </a:p>
          <a:p>
            <a:r>
              <a:rPr lang="en-US" dirty="0"/>
              <a:t>This one covers 58 miles in the scenic central part of the Ranch. My next slide shows the highlights of this Trek.</a:t>
            </a:r>
          </a:p>
        </p:txBody>
      </p:sp>
      <p:sp>
        <p:nvSpPr>
          <p:cNvPr id="4" name="Slide Number Placeholder 3"/>
          <p:cNvSpPr>
            <a:spLocks noGrp="1"/>
          </p:cNvSpPr>
          <p:nvPr>
            <p:ph type="sldNum" sz="quarter" idx="5"/>
          </p:nvPr>
        </p:nvSpPr>
        <p:spPr/>
        <p:txBody>
          <a:bodyPr/>
          <a:lstStyle/>
          <a:p>
            <a:fld id="{7CAEABB4-750D-4D4D-959E-B07CE58F4CE3}" type="slidenum">
              <a:rPr lang="en-US" smtClean="0"/>
              <a:t>9</a:t>
            </a:fld>
            <a:endParaRPr lang="en-US" dirty="0"/>
          </a:p>
        </p:txBody>
      </p:sp>
    </p:spTree>
    <p:extLst>
      <p:ext uri="{BB962C8B-B14F-4D97-AF65-F5344CB8AC3E}">
        <p14:creationId xmlns:p14="http://schemas.microsoft.com/office/powerpoint/2010/main" val="39479957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418207" y="3705537"/>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Box 8">
            <a:extLst>
              <a:ext uri="{FF2B5EF4-FFF2-40B4-BE49-F238E27FC236}">
                <a16:creationId xmlns:a16="http://schemas.microsoft.com/office/drawing/2014/main" id="{D90697D8-C70F-3985-C2CE-AF9D1B54499B}"/>
              </a:ext>
            </a:extLst>
          </p:cNvPr>
          <p:cNvSpPr txBox="1"/>
          <p:nvPr/>
        </p:nvSpPr>
        <p:spPr>
          <a:xfrm>
            <a:off x="1917812" y="6467824"/>
            <a:ext cx="6862046" cy="307777"/>
          </a:xfrm>
          <a:prstGeom prst="rect">
            <a:avLst/>
          </a:prstGeom>
          <a:noFill/>
        </p:spPr>
        <p:txBody>
          <a:bodyPr wrap="square" rtlCol="0">
            <a:spAutoFit/>
          </a:bodyPr>
          <a:lstStyle/>
          <a:p>
            <a:r>
              <a:rPr lang="en-US" sz="1400" dirty="0">
                <a:solidFill>
                  <a:schemeClr val="bg1"/>
                </a:solidFill>
                <a:latin typeface="Rockwell Nova" panose="02060503020205020403" pitchFamily="18" charset="0"/>
              </a:rPr>
              <a:t>“Delivering wilderness and learning experiences that last a lifetime”</a:t>
            </a:r>
          </a:p>
        </p:txBody>
      </p:sp>
      <p:sp>
        <p:nvSpPr>
          <p:cNvPr id="6" name="TextBox 5">
            <a:extLst>
              <a:ext uri="{FF2B5EF4-FFF2-40B4-BE49-F238E27FC236}">
                <a16:creationId xmlns:a16="http://schemas.microsoft.com/office/drawing/2014/main" id="{F1285EB9-C9A6-3F7C-040B-FF5B261ABACC}"/>
              </a:ext>
            </a:extLst>
          </p:cNvPr>
          <p:cNvSpPr txBox="1"/>
          <p:nvPr userDrawn="1"/>
        </p:nvSpPr>
        <p:spPr>
          <a:xfrm>
            <a:off x="1917812" y="6467824"/>
            <a:ext cx="6862046" cy="307777"/>
          </a:xfrm>
          <a:prstGeom prst="rect">
            <a:avLst/>
          </a:prstGeom>
          <a:noFill/>
        </p:spPr>
        <p:txBody>
          <a:bodyPr wrap="square" rtlCol="0">
            <a:spAutoFit/>
          </a:bodyPr>
          <a:lstStyle/>
          <a:p>
            <a:r>
              <a:rPr lang="en-US" sz="1400" dirty="0">
                <a:solidFill>
                  <a:schemeClr val="bg1"/>
                </a:solidFill>
                <a:latin typeface="Rockwell Nova" panose="02060503020205020403" pitchFamily="18" charset="0"/>
              </a:rPr>
              <a:t>“Delivering wilderness and learning experiences that last a lifetime”</a:t>
            </a:r>
          </a:p>
        </p:txBody>
      </p:sp>
      <p:pic>
        <p:nvPicPr>
          <p:cNvPr id="4" name="Picture 3">
            <a:extLst>
              <a:ext uri="{FF2B5EF4-FFF2-40B4-BE49-F238E27FC236}">
                <a16:creationId xmlns:a16="http://schemas.microsoft.com/office/drawing/2014/main" id="{D3425290-FF6E-748A-3A6D-2E1174217FA4}"/>
              </a:ext>
            </a:extLst>
          </p:cNvPr>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1075" y="5706446"/>
            <a:ext cx="1387570" cy="794993"/>
          </a:xfrm>
          <a:prstGeom prst="rect">
            <a:avLst/>
          </a:prstGeom>
        </p:spPr>
      </p:pic>
    </p:spTree>
    <p:extLst>
      <p:ext uri="{BB962C8B-B14F-4D97-AF65-F5344CB8AC3E}">
        <p14:creationId xmlns:p14="http://schemas.microsoft.com/office/powerpoint/2010/main" val="63536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70FCC7F-FB2D-4258-8167-3AC338A618AF}" type="datetimeFigureOut">
              <a:rPr lang="en-US" smtClean="0"/>
              <a:t>8/23/2025</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7FC68D1-0CF8-4FE8-946F-0F9F02052B5A}" type="slidenum">
              <a:rPr lang="en-US" smtClean="0"/>
              <a:t>‹#›</a:t>
            </a:fld>
            <a:endParaRPr lang="en-US" dirty="0"/>
          </a:p>
        </p:txBody>
      </p:sp>
    </p:spTree>
    <p:extLst>
      <p:ext uri="{BB962C8B-B14F-4D97-AF65-F5344CB8AC3E}">
        <p14:creationId xmlns:p14="http://schemas.microsoft.com/office/powerpoint/2010/main" val="22893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70FCC7F-FB2D-4258-8167-3AC338A618AF}" type="datetimeFigureOut">
              <a:rPr lang="en-US" smtClean="0"/>
              <a:t>8/23/2025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7FC68D1-0CF8-4FE8-946F-0F9F02052B5A}" type="slidenum">
              <a:rPr lang="en-US" smtClean="0"/>
              <a:t>‹#›</a:t>
            </a:fld>
            <a:endParaRPr lang="en-US" dirty="0"/>
          </a:p>
        </p:txBody>
      </p:sp>
      <p:pic>
        <p:nvPicPr>
          <p:cNvPr id="7" name="Picture 6">
            <a:extLst>
              <a:ext uri="{FF2B5EF4-FFF2-40B4-BE49-F238E27FC236}">
                <a16:creationId xmlns:a16="http://schemas.microsoft.com/office/drawing/2014/main" id="{AE6706E8-26CD-C7A6-F466-45F03CD88C89}"/>
              </a:ext>
            </a:extLst>
          </p:cNvPr>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1075" y="5706446"/>
            <a:ext cx="1387570" cy="794993"/>
          </a:xfrm>
          <a:prstGeom prst="rect">
            <a:avLst/>
          </a:prstGeom>
        </p:spPr>
      </p:pic>
    </p:spTree>
    <p:extLst>
      <p:ext uri="{BB962C8B-B14F-4D97-AF65-F5344CB8AC3E}">
        <p14:creationId xmlns:p14="http://schemas.microsoft.com/office/powerpoint/2010/main" val="354818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70FCC7F-FB2D-4258-8167-3AC338A618AF}" type="datetimeFigureOut">
              <a:rPr lang="en-US" smtClean="0"/>
              <a:t>8/23/2025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7FC68D1-0CF8-4FE8-946F-0F9F02052B5A}" type="slidenum">
              <a:rPr lang="en-US" smtClean="0"/>
              <a:t>‹#›</a:t>
            </a:fld>
            <a:endParaRPr lang="en-US" dirty="0"/>
          </a:p>
        </p:txBody>
      </p:sp>
      <p:pic>
        <p:nvPicPr>
          <p:cNvPr id="8" name="Picture 7">
            <a:extLst>
              <a:ext uri="{FF2B5EF4-FFF2-40B4-BE49-F238E27FC236}">
                <a16:creationId xmlns:a16="http://schemas.microsoft.com/office/drawing/2014/main" id="{2B814BBE-4968-9242-E756-2FC030F55DE5}"/>
              </a:ext>
            </a:extLst>
          </p:cNvPr>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1075" y="5706446"/>
            <a:ext cx="1387570" cy="794993"/>
          </a:xfrm>
          <a:prstGeom prst="rect">
            <a:avLst/>
          </a:prstGeom>
        </p:spPr>
      </p:pic>
    </p:spTree>
    <p:extLst>
      <p:ext uri="{BB962C8B-B14F-4D97-AF65-F5344CB8AC3E}">
        <p14:creationId xmlns:p14="http://schemas.microsoft.com/office/powerpoint/2010/main" val="155335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4" name="Text Placeholder 3">
            <a:extLst>
              <a:ext uri="{FF2B5EF4-FFF2-40B4-BE49-F238E27FC236}">
                <a16:creationId xmlns:a16="http://schemas.microsoft.com/office/drawing/2014/main" id="{B2527B26-F2F3-9F82-3548-4D167F1B3694}"/>
              </a:ext>
            </a:extLst>
          </p:cNvPr>
          <p:cNvSpPr>
            <a:spLocks noGrp="1"/>
          </p:cNvSpPr>
          <p:nvPr>
            <p:ph type="body" sz="quarter" idx="10"/>
          </p:nvPr>
        </p:nvSpPr>
        <p:spPr>
          <a:xfrm>
            <a:off x="628650" y="2130425"/>
            <a:ext cx="8213725" cy="3478213"/>
          </a:xfrm>
        </p:spPr>
        <p:txBody>
          <a:bodyPr/>
          <a:lstStyle>
            <a:lvl1pPr marL="182880" indent="457200">
              <a:buFontTx/>
              <a:buBlip>
                <a:blip r:embed="rId2"/>
              </a:buBlip>
              <a:defRPr>
                <a:latin typeface="+mj-lt"/>
              </a:defRPr>
            </a:lvl1pPr>
            <a:lvl2pPr marL="1082675" indent="-452438">
              <a:buSzPct val="80000"/>
              <a:buFontTx/>
              <a:buBlip>
                <a:blip r:embed="rId2"/>
              </a:buBlip>
              <a:defRPr>
                <a:latin typeface="+mj-lt"/>
              </a:defRPr>
            </a:lvl2pPr>
          </a:lstStyle>
          <a:p>
            <a:pPr lvl="0"/>
            <a:r>
              <a:rPr lang="en-US" dirty="0"/>
              <a:t>Click to edit Master text styles</a:t>
            </a:r>
          </a:p>
          <a:p>
            <a:pPr lvl="1"/>
            <a:r>
              <a:rPr lang="en-US" dirty="0"/>
              <a:t>Second level</a:t>
            </a:r>
          </a:p>
        </p:txBody>
      </p:sp>
      <p:pic>
        <p:nvPicPr>
          <p:cNvPr id="5" name="Picture 4">
            <a:extLst>
              <a:ext uri="{FF2B5EF4-FFF2-40B4-BE49-F238E27FC236}">
                <a16:creationId xmlns:a16="http://schemas.microsoft.com/office/drawing/2014/main" id="{92BA45C1-240F-F335-81F7-A4D711F0FB22}"/>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1075" y="5706446"/>
            <a:ext cx="1387570" cy="794993"/>
          </a:xfrm>
          <a:prstGeom prst="rect">
            <a:avLst/>
          </a:prstGeom>
        </p:spPr>
      </p:pic>
    </p:spTree>
    <p:extLst>
      <p:ext uri="{BB962C8B-B14F-4D97-AF65-F5344CB8AC3E}">
        <p14:creationId xmlns:p14="http://schemas.microsoft.com/office/powerpoint/2010/main" val="304639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lvl1pPr marL="182880" indent="0">
              <a:buFontTx/>
              <a:buNone/>
              <a:defRPr/>
            </a:lvl1pPr>
            <a:lvl2pPr marL="1082675" indent="-452438">
              <a:buFontTx/>
              <a:buBlip>
                <a:blip r:embed="rId2"/>
              </a:buBlip>
              <a:defRPr/>
            </a:lvl2pPr>
            <a:lvl3pPr marL="1428750" indent="-346075">
              <a:buFontTx/>
              <a:buBlip>
                <a:blip r:embed="rId2"/>
              </a:buBlip>
              <a:defRPr/>
            </a:lvl3pPr>
            <a:lvl4pPr marL="1600200" indent="-228600">
              <a:buFontTx/>
              <a:buBlip>
                <a:blip r:embed="rId2"/>
              </a:buBlip>
              <a:defRPr/>
            </a:lvl4pPr>
          </a:lstStyle>
          <a:p>
            <a:pPr lvl="0"/>
            <a:endParaRPr lang="en-US" dirty="0"/>
          </a:p>
        </p:txBody>
      </p:sp>
      <p:pic>
        <p:nvPicPr>
          <p:cNvPr id="4" name="Picture 3">
            <a:extLst>
              <a:ext uri="{FF2B5EF4-FFF2-40B4-BE49-F238E27FC236}">
                <a16:creationId xmlns:a16="http://schemas.microsoft.com/office/drawing/2014/main" id="{DD84C319-E86F-47F9-753D-86B59DF0B43B}"/>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1075" y="5706446"/>
            <a:ext cx="1387570" cy="794993"/>
          </a:xfrm>
          <a:prstGeom prst="rect">
            <a:avLst/>
          </a:prstGeom>
        </p:spPr>
      </p:pic>
    </p:spTree>
    <p:extLst>
      <p:ext uri="{BB962C8B-B14F-4D97-AF65-F5344CB8AC3E}">
        <p14:creationId xmlns:p14="http://schemas.microsoft.com/office/powerpoint/2010/main" val="413993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lvl1pPr marL="182880" indent="457200">
              <a:buFontTx/>
              <a:buBlip>
                <a:blip r:embed="rId2"/>
              </a:buBlip>
              <a:defRPr/>
            </a:lvl1pPr>
            <a:lvl2pPr marL="1082675" indent="-452438">
              <a:buFontTx/>
              <a:buBlip>
                <a:blip r:embed="rId2"/>
              </a:buBlip>
              <a:defRPr/>
            </a:lvl2pPr>
            <a:lvl3pPr marL="1428750" indent="-346075">
              <a:buFontTx/>
              <a:buBlip>
                <a:blip r:embed="rId2"/>
              </a:buBlip>
              <a:defRPr/>
            </a:lvl3pPr>
            <a:lvl4pPr marL="1600200" indent="-228600">
              <a:buFontTx/>
              <a:buBlip>
                <a:blip r:embed="rId2"/>
              </a:buBlip>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FCAE0E54-05C2-17C7-3532-06718759CD4B}"/>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1075" y="5706446"/>
            <a:ext cx="1387570" cy="794993"/>
          </a:xfrm>
          <a:prstGeom prst="rect">
            <a:avLst/>
          </a:prstGeom>
        </p:spPr>
      </p:pic>
    </p:spTree>
    <p:extLst>
      <p:ext uri="{BB962C8B-B14F-4D97-AF65-F5344CB8AC3E}">
        <p14:creationId xmlns:p14="http://schemas.microsoft.com/office/powerpoint/2010/main" val="318673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88205"/>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628650" y="1407695"/>
            <a:ext cx="7886700" cy="4196974"/>
          </a:xfrm>
        </p:spPr>
        <p:txBody>
          <a:bodyPr/>
          <a:lstStyle>
            <a:lvl1pPr marL="182880" indent="457200">
              <a:buFontTx/>
              <a:buBlip>
                <a:blip r:embed="rId2"/>
              </a:buBlip>
              <a:defRPr>
                <a:latin typeface="+mj-lt"/>
              </a:defRPr>
            </a:lvl1pPr>
            <a:lvl2pPr marL="1082675" indent="-452438">
              <a:buSzPct val="80000"/>
              <a:buFontTx/>
              <a:buBlip>
                <a:blip r:embed="rId2"/>
              </a:buBlip>
              <a:defRPr>
                <a:latin typeface="+mj-lt"/>
              </a:defRPr>
            </a:lvl2pPr>
            <a:lvl3pPr marL="1428750" indent="-346075">
              <a:buSzPct val="80000"/>
              <a:buFontTx/>
              <a:buBlip>
                <a:blip r:embed="rId2"/>
              </a:buBlip>
              <a:defRPr>
                <a:latin typeface="+mj-lt"/>
              </a:defRPr>
            </a:lvl3pPr>
            <a:lvl4pPr marL="1600200" indent="-228600">
              <a:buFontTx/>
              <a:buBlip>
                <a:blip r:embed="rId2"/>
              </a:buBlip>
              <a:defRPr/>
            </a:lvl4pPr>
          </a:lstStyle>
          <a:p>
            <a:pPr lvl="0"/>
            <a:r>
              <a:rPr lang="en-US" dirty="0"/>
              <a:t>Click to edit Master text styles</a:t>
            </a:r>
          </a:p>
          <a:p>
            <a:pPr lvl="1"/>
            <a:r>
              <a:rPr lang="en-US" dirty="0"/>
              <a:t>Second level</a:t>
            </a:r>
          </a:p>
          <a:p>
            <a:pPr lvl="2"/>
            <a:r>
              <a:rPr lang="en-US" dirty="0"/>
              <a:t>Third level</a:t>
            </a:r>
          </a:p>
        </p:txBody>
      </p:sp>
      <p:pic>
        <p:nvPicPr>
          <p:cNvPr id="4" name="Picture 3">
            <a:extLst>
              <a:ext uri="{FF2B5EF4-FFF2-40B4-BE49-F238E27FC236}">
                <a16:creationId xmlns:a16="http://schemas.microsoft.com/office/drawing/2014/main" id="{148D2103-E27E-1094-016B-33FB2247B722}"/>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1075" y="5706446"/>
            <a:ext cx="1387570" cy="794993"/>
          </a:xfrm>
          <a:prstGeom prst="rect">
            <a:avLst/>
          </a:prstGeom>
        </p:spPr>
      </p:pic>
    </p:spTree>
    <p:extLst>
      <p:ext uri="{BB962C8B-B14F-4D97-AF65-F5344CB8AC3E}">
        <p14:creationId xmlns:p14="http://schemas.microsoft.com/office/powerpoint/2010/main" val="109437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3897296"/>
            <a:ext cx="8440213" cy="1828800"/>
          </a:xfrm>
        </p:spPr>
        <p:txBody>
          <a:bodyPr anchor="b">
            <a:normAutofit/>
          </a:bodyPr>
          <a:lstStyle>
            <a:lvl1pPr>
              <a:defRPr sz="5000" b="1"/>
            </a:lvl1pPr>
          </a:lstStyle>
          <a:p>
            <a:r>
              <a:rPr lang="en-US" dirty="0"/>
              <a:t>Click to edit Master title style</a:t>
            </a:r>
          </a:p>
        </p:txBody>
      </p:sp>
      <p:sp>
        <p:nvSpPr>
          <p:cNvPr id="4" name="Content Placeholder 3">
            <a:extLst>
              <a:ext uri="{FF2B5EF4-FFF2-40B4-BE49-F238E27FC236}">
                <a16:creationId xmlns:a16="http://schemas.microsoft.com/office/drawing/2014/main" id="{BE5FDECD-7291-53E2-2636-B961E1B9E82C}"/>
              </a:ext>
            </a:extLst>
          </p:cNvPr>
          <p:cNvSpPr>
            <a:spLocks noGrp="1"/>
          </p:cNvSpPr>
          <p:nvPr>
            <p:ph sz="quarter" idx="10"/>
          </p:nvPr>
        </p:nvSpPr>
        <p:spPr>
          <a:xfrm>
            <a:off x="709613" y="452438"/>
            <a:ext cx="8194675" cy="3321050"/>
          </a:xfrm>
        </p:spPr>
        <p:txBody>
          <a:bodyPr/>
          <a:lstStyle>
            <a:lvl1pPr marL="182880" indent="0">
              <a:buNone/>
              <a:defRPr/>
            </a:lvl1pPr>
          </a:lstStyle>
          <a:p>
            <a:pPr lvl="0"/>
            <a:endParaRPr lang="en-US" dirty="0"/>
          </a:p>
        </p:txBody>
      </p:sp>
      <p:pic>
        <p:nvPicPr>
          <p:cNvPr id="3" name="Picture 2">
            <a:extLst>
              <a:ext uri="{FF2B5EF4-FFF2-40B4-BE49-F238E27FC236}">
                <a16:creationId xmlns:a16="http://schemas.microsoft.com/office/drawing/2014/main" id="{B698EFBA-C792-DF0B-6290-E786FD6E3072}"/>
              </a:ext>
            </a:extLst>
          </p:cNvPr>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1075" y="5706446"/>
            <a:ext cx="1387570" cy="794993"/>
          </a:xfrm>
          <a:prstGeom prst="rect">
            <a:avLst/>
          </a:prstGeom>
        </p:spPr>
      </p:pic>
    </p:spTree>
    <p:extLst>
      <p:ext uri="{BB962C8B-B14F-4D97-AF65-F5344CB8AC3E}">
        <p14:creationId xmlns:p14="http://schemas.microsoft.com/office/powerpoint/2010/main" val="334938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BCF24F30-83C7-0643-AC28-9F110D41D3DD}"/>
              </a:ext>
            </a:extLst>
          </p:cNvPr>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1075" y="5706446"/>
            <a:ext cx="1387570" cy="794993"/>
          </a:xfrm>
          <a:prstGeom prst="rect">
            <a:avLst/>
          </a:prstGeom>
        </p:spPr>
      </p:pic>
    </p:spTree>
    <p:extLst>
      <p:ext uri="{BB962C8B-B14F-4D97-AF65-F5344CB8AC3E}">
        <p14:creationId xmlns:p14="http://schemas.microsoft.com/office/powerpoint/2010/main" val="77719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2D36B387-996E-5176-CFFD-F7424A57B43B}"/>
              </a:ext>
            </a:extLst>
          </p:cNvPr>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1075" y="5706446"/>
            <a:ext cx="1387570" cy="794993"/>
          </a:xfrm>
          <a:prstGeom prst="rect">
            <a:avLst/>
          </a:prstGeom>
        </p:spPr>
      </p:pic>
    </p:spTree>
    <p:extLst>
      <p:ext uri="{BB962C8B-B14F-4D97-AF65-F5344CB8AC3E}">
        <p14:creationId xmlns:p14="http://schemas.microsoft.com/office/powerpoint/2010/main" val="113442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pic>
        <p:nvPicPr>
          <p:cNvPr id="3" name="Picture 2">
            <a:extLst>
              <a:ext uri="{FF2B5EF4-FFF2-40B4-BE49-F238E27FC236}">
                <a16:creationId xmlns:a16="http://schemas.microsoft.com/office/drawing/2014/main" id="{F827D5E0-23D3-88DE-EDED-C611E361CD7F}"/>
              </a:ext>
            </a:extLst>
          </p:cNvPr>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1075" y="5706446"/>
            <a:ext cx="1387570" cy="794993"/>
          </a:xfrm>
          <a:prstGeom prst="rect">
            <a:avLst/>
          </a:prstGeom>
        </p:spPr>
      </p:pic>
    </p:spTree>
    <p:extLst>
      <p:ext uri="{BB962C8B-B14F-4D97-AF65-F5344CB8AC3E}">
        <p14:creationId xmlns:p14="http://schemas.microsoft.com/office/powerpoint/2010/main" val="142565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2B1492-F42F-7A16-6591-884811231157}"/>
              </a:ext>
            </a:extLst>
          </p:cNvPr>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1075" y="5706446"/>
            <a:ext cx="1387570" cy="794993"/>
          </a:xfrm>
          <a:prstGeom prst="rect">
            <a:avLst/>
          </a:prstGeom>
        </p:spPr>
      </p:pic>
    </p:spTree>
    <p:extLst>
      <p:ext uri="{BB962C8B-B14F-4D97-AF65-F5344CB8AC3E}">
        <p14:creationId xmlns:p14="http://schemas.microsoft.com/office/powerpoint/2010/main" val="113537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70FCC7F-FB2D-4258-8167-3AC338A618AF}" type="datetimeFigureOut">
              <a:rPr lang="en-US" smtClean="0"/>
              <a:t>8/23/2025</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7FC68D1-0CF8-4FE8-946F-0F9F02052B5A}" type="slidenum">
              <a:rPr lang="en-US" smtClean="0"/>
              <a:t>‹#›</a:t>
            </a:fld>
            <a:endParaRPr lang="en-US" dirty="0"/>
          </a:p>
        </p:txBody>
      </p:sp>
      <p:pic>
        <p:nvPicPr>
          <p:cNvPr id="8" name="Picture 7">
            <a:extLst>
              <a:ext uri="{FF2B5EF4-FFF2-40B4-BE49-F238E27FC236}">
                <a16:creationId xmlns:a16="http://schemas.microsoft.com/office/drawing/2014/main" id="{FFA49A38-AA8D-ECEB-2D16-B587E0C43A44}"/>
              </a:ext>
            </a:extLst>
          </p:cNvPr>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1075" y="5706446"/>
            <a:ext cx="1387570" cy="794993"/>
          </a:xfrm>
          <a:prstGeom prst="rect">
            <a:avLst/>
          </a:prstGeom>
        </p:spPr>
      </p:pic>
    </p:spTree>
    <p:extLst>
      <p:ext uri="{BB962C8B-B14F-4D97-AF65-F5344CB8AC3E}">
        <p14:creationId xmlns:p14="http://schemas.microsoft.com/office/powerpoint/2010/main" val="55467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reeform: Shape 6">
            <a:extLst>
              <a:ext uri="{FF2B5EF4-FFF2-40B4-BE49-F238E27FC236}">
                <a16:creationId xmlns:a16="http://schemas.microsoft.com/office/drawing/2014/main" id="{A16BB576-9224-7052-E4CB-37A49DBD58FC}"/>
              </a:ext>
            </a:extLst>
          </p:cNvPr>
          <p:cNvSpPr/>
          <p:nvPr/>
        </p:nvSpPr>
        <p:spPr>
          <a:xfrm>
            <a:off x="-8092" y="6238959"/>
            <a:ext cx="9160184" cy="639271"/>
          </a:xfrm>
          <a:custGeom>
            <a:avLst/>
            <a:gdLst>
              <a:gd name="connsiteX0" fmla="*/ 0 w 9160184"/>
              <a:gd name="connsiteY0" fmla="*/ 0 h 639271"/>
              <a:gd name="connsiteX1" fmla="*/ 4580092 w 9160184"/>
              <a:gd name="connsiteY1" fmla="*/ 129473 h 639271"/>
              <a:gd name="connsiteX2" fmla="*/ 9160184 w 9160184"/>
              <a:gd name="connsiteY2" fmla="*/ 24276 h 639271"/>
              <a:gd name="connsiteX3" fmla="*/ 9160184 w 9160184"/>
              <a:gd name="connsiteY3" fmla="*/ 623087 h 639271"/>
              <a:gd name="connsiteX4" fmla="*/ 0 w 9160184"/>
              <a:gd name="connsiteY4" fmla="*/ 639271 h 639271"/>
              <a:gd name="connsiteX5" fmla="*/ 0 w 9160184"/>
              <a:gd name="connsiteY5" fmla="*/ 0 h 63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0184" h="639271">
                <a:moveTo>
                  <a:pt x="0" y="0"/>
                </a:moveTo>
                <a:lnTo>
                  <a:pt x="4580092" y="129473"/>
                </a:lnTo>
                <a:lnTo>
                  <a:pt x="9160184" y="24276"/>
                </a:lnTo>
                <a:lnTo>
                  <a:pt x="9160184" y="623087"/>
                </a:lnTo>
                <a:lnTo>
                  <a:pt x="0" y="639271"/>
                </a:lnTo>
                <a:lnTo>
                  <a:pt x="0" y="0"/>
                </a:lnTo>
                <a:close/>
              </a:path>
            </a:pathLst>
          </a:custGeom>
          <a:solidFill>
            <a:srgbClr val="925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C3072EA-1655-9A62-1390-BEF9321F68C5}"/>
              </a:ext>
            </a:extLst>
          </p:cNvPr>
          <p:cNvSpPr txBox="1"/>
          <p:nvPr/>
        </p:nvSpPr>
        <p:spPr>
          <a:xfrm>
            <a:off x="1917812" y="6467824"/>
            <a:ext cx="6862046" cy="307777"/>
          </a:xfrm>
          <a:prstGeom prst="rect">
            <a:avLst/>
          </a:prstGeom>
          <a:noFill/>
        </p:spPr>
        <p:txBody>
          <a:bodyPr wrap="square" rtlCol="0">
            <a:spAutoFit/>
          </a:bodyPr>
          <a:lstStyle/>
          <a:p>
            <a:r>
              <a:rPr lang="en-US" sz="1400" dirty="0">
                <a:solidFill>
                  <a:schemeClr val="bg1"/>
                </a:solidFill>
                <a:latin typeface="Rockwell Nova" panose="02060503020205020403" pitchFamily="18" charset="0"/>
              </a:rPr>
              <a:t>“Delivering wilderness and learning experiences that last a lifetime”</a:t>
            </a:r>
          </a:p>
        </p:txBody>
      </p:sp>
      <p:sp>
        <p:nvSpPr>
          <p:cNvPr id="4" name="Freeform: Shape 3">
            <a:extLst>
              <a:ext uri="{FF2B5EF4-FFF2-40B4-BE49-F238E27FC236}">
                <a16:creationId xmlns:a16="http://schemas.microsoft.com/office/drawing/2014/main" id="{EBA62205-9434-4F14-81CC-8E8AD8361EDB}"/>
              </a:ext>
            </a:extLst>
          </p:cNvPr>
          <p:cNvSpPr/>
          <p:nvPr userDrawn="1"/>
        </p:nvSpPr>
        <p:spPr>
          <a:xfrm>
            <a:off x="-8092" y="6238959"/>
            <a:ext cx="9160184" cy="639271"/>
          </a:xfrm>
          <a:custGeom>
            <a:avLst/>
            <a:gdLst>
              <a:gd name="connsiteX0" fmla="*/ 0 w 9160184"/>
              <a:gd name="connsiteY0" fmla="*/ 0 h 639271"/>
              <a:gd name="connsiteX1" fmla="*/ 4580092 w 9160184"/>
              <a:gd name="connsiteY1" fmla="*/ 129473 h 639271"/>
              <a:gd name="connsiteX2" fmla="*/ 9160184 w 9160184"/>
              <a:gd name="connsiteY2" fmla="*/ 24276 h 639271"/>
              <a:gd name="connsiteX3" fmla="*/ 9160184 w 9160184"/>
              <a:gd name="connsiteY3" fmla="*/ 623087 h 639271"/>
              <a:gd name="connsiteX4" fmla="*/ 0 w 9160184"/>
              <a:gd name="connsiteY4" fmla="*/ 639271 h 639271"/>
              <a:gd name="connsiteX5" fmla="*/ 0 w 9160184"/>
              <a:gd name="connsiteY5" fmla="*/ 0 h 63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0184" h="639271">
                <a:moveTo>
                  <a:pt x="0" y="0"/>
                </a:moveTo>
                <a:lnTo>
                  <a:pt x="4580092" y="129473"/>
                </a:lnTo>
                <a:lnTo>
                  <a:pt x="9160184" y="24276"/>
                </a:lnTo>
                <a:lnTo>
                  <a:pt x="9160184" y="623087"/>
                </a:lnTo>
                <a:lnTo>
                  <a:pt x="0" y="639271"/>
                </a:lnTo>
                <a:lnTo>
                  <a:pt x="0" y="0"/>
                </a:lnTo>
                <a:close/>
              </a:path>
            </a:pathLst>
          </a:custGeom>
          <a:solidFill>
            <a:srgbClr val="925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AC2D35B-3890-A274-FFA4-37C7DB5F6E1B}"/>
              </a:ext>
            </a:extLst>
          </p:cNvPr>
          <p:cNvSpPr txBox="1"/>
          <p:nvPr userDrawn="1"/>
        </p:nvSpPr>
        <p:spPr>
          <a:xfrm>
            <a:off x="1917812" y="6467824"/>
            <a:ext cx="6862046" cy="307777"/>
          </a:xfrm>
          <a:prstGeom prst="rect">
            <a:avLst/>
          </a:prstGeom>
          <a:noFill/>
        </p:spPr>
        <p:txBody>
          <a:bodyPr wrap="square" rtlCol="0">
            <a:spAutoFit/>
          </a:bodyPr>
          <a:lstStyle/>
          <a:p>
            <a:r>
              <a:rPr lang="en-US" sz="1400" dirty="0">
                <a:solidFill>
                  <a:schemeClr val="bg1"/>
                </a:solidFill>
                <a:latin typeface="Rockwell Nova" panose="02060503020205020403" pitchFamily="18" charset="0"/>
              </a:rPr>
              <a:t>“Delivering wilderness and learning experiences that last a lifetime”</a:t>
            </a:r>
          </a:p>
        </p:txBody>
      </p:sp>
    </p:spTree>
    <p:extLst>
      <p:ext uri="{BB962C8B-B14F-4D97-AF65-F5344CB8AC3E}">
        <p14:creationId xmlns:p14="http://schemas.microsoft.com/office/powerpoint/2010/main" val="207976511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7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000" kern="1200">
          <a:solidFill>
            <a:srgbClr val="92552C"/>
          </a:solidFill>
          <a:latin typeface="+mj-lt"/>
          <a:ea typeface="+mj-ea"/>
          <a:cs typeface="+mj-cs"/>
        </a:defRPr>
      </a:lvl1pPr>
    </p:titleStyle>
    <p:bodyStyle>
      <a:lvl1pPr marL="182880" indent="457200" algn="l" defTabSz="914400" rtl="0" eaLnBrk="1" latinLnBrk="0" hangingPunct="1">
        <a:lnSpc>
          <a:spcPct val="90000"/>
        </a:lnSpc>
        <a:spcBef>
          <a:spcPts val="1000"/>
        </a:spcBef>
        <a:buSzPct val="80000"/>
        <a:buFontTx/>
        <a:buBlip>
          <a:blip r:embed="rId16"/>
        </a:buBlip>
        <a:defRPr sz="4000" kern="1200">
          <a:solidFill>
            <a:srgbClr val="92552C"/>
          </a:solidFill>
          <a:latin typeface="+mn-lt"/>
          <a:ea typeface="+mn-ea"/>
          <a:cs typeface="+mn-cs"/>
        </a:defRPr>
      </a:lvl1pPr>
      <a:lvl2pPr marL="1082675" indent="-452438" algn="l" defTabSz="914400" rtl="0" eaLnBrk="1" latinLnBrk="0" hangingPunct="1">
        <a:lnSpc>
          <a:spcPct val="90000"/>
        </a:lnSpc>
        <a:spcBef>
          <a:spcPts val="500"/>
        </a:spcBef>
        <a:buClr>
          <a:srgbClr val="92552C"/>
        </a:buClr>
        <a:buFontTx/>
        <a:buBlip>
          <a:blip r:embed="rId16"/>
        </a:buBlip>
        <a:defRPr sz="3600" kern="1200">
          <a:solidFill>
            <a:srgbClr val="92552C"/>
          </a:solidFill>
          <a:latin typeface="+mn-lt"/>
          <a:ea typeface="+mn-ea"/>
          <a:cs typeface="+mn-cs"/>
        </a:defRPr>
      </a:lvl2pPr>
      <a:lvl3pPr marL="1428750" indent="-346075" algn="l" defTabSz="914400" rtl="0" eaLnBrk="1" latinLnBrk="0" hangingPunct="1">
        <a:lnSpc>
          <a:spcPct val="90000"/>
        </a:lnSpc>
        <a:spcBef>
          <a:spcPts val="500"/>
        </a:spcBef>
        <a:buFontTx/>
        <a:buBlip>
          <a:blip r:embed="rId16"/>
        </a:buBlip>
        <a:tabLst>
          <a:tab pos="1314450" algn="l"/>
        </a:tabLst>
        <a:defRPr sz="3200" kern="1200">
          <a:solidFill>
            <a:srgbClr val="92552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92552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2552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svgsilh.com/image/151358.html" TargetMode="External"/><Relationship Id="rId3" Type="http://schemas.openxmlformats.org/officeDocument/2006/relationships/image" Target="../media/image38.png"/><Relationship Id="rId7" Type="http://schemas.openxmlformats.org/officeDocument/2006/relationships/image" Target="../media/image41.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pixabay.com/en/parchment-paper-vintage-99047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1.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www.kspatriot.org/index.php/the-old-santa-fe-trail-the-story-of-a-great-highway.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hyperlink" Target="https://creativecommons.org/licenses/by-nc/3.0/" TargetMode="External"/><Relationship Id="rId4" Type="http://schemas.openxmlformats.org/officeDocument/2006/relationships/hyperlink" Target="https://freepngimg.com/png/3937-dollars-png-imag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s://pixabay.com/en/graduation-cap-hat-achievement-309661/" TargetMode="External"/><Relationship Id="rId5" Type="http://schemas.openxmlformats.org/officeDocument/2006/relationships/image" Target="../media/image80.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hyperlink" Target="https://www.thebluediamondgallery.com/handwriting/i/incentive.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104.jpeg"/><Relationship Id="rId4" Type="http://schemas.openxmlformats.org/officeDocument/2006/relationships/image" Target="../media/image103.jpeg"/></Relationships>
</file>

<file path=ppt/slides/_rels/slide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hyperlink" Target="https://www.flickr.com/photos/dinesarasota/6797117619/" TargetMode="External"/><Relationship Id="rId4" Type="http://schemas.openxmlformats.org/officeDocument/2006/relationships/image" Target="../media/image106.jpeg"/></Relationships>
</file>

<file path=ppt/slides/_rels/slide4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110.jpg"/><Relationship Id="rId5" Type="http://schemas.openxmlformats.org/officeDocument/2006/relationships/image" Target="../media/image109.jpeg"/><Relationship Id="rId4" Type="http://schemas.openxmlformats.org/officeDocument/2006/relationships/image" Target="../media/image108.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 Id="rId9"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5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122.jpeg"/></Relationships>
</file>

<file path=ppt/slides/_rels/slide5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hyperlink" Target="https://svgsilh.com/image/312425.html" TargetMode="External"/><Relationship Id="rId4" Type="http://schemas.openxmlformats.org/officeDocument/2006/relationships/image" Target="../media/image125.svg"/></Relationships>
</file>

<file path=ppt/slides/_rels/slide5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135.png"/></Relationships>
</file>

<file path=ppt/slides/_rels/slide6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A26846-3315-F47B-426E-DB990AD07282}"/>
              </a:ext>
            </a:extLst>
          </p:cNvPr>
          <p:cNvSpPr>
            <a:spLocks noGrp="1"/>
          </p:cNvSpPr>
          <p:nvPr>
            <p:ph type="ctrTitle"/>
          </p:nvPr>
        </p:nvSpPr>
        <p:spPr>
          <a:xfrm>
            <a:off x="386967" y="1041400"/>
            <a:ext cx="8370065" cy="2387600"/>
          </a:xfrm>
          <a:ln>
            <a:noFill/>
          </a:ln>
          <a:scene3d>
            <a:camera prst="orthographicFront"/>
            <a:lightRig rig="threePt" dir="t"/>
          </a:scene3d>
          <a:sp3d>
            <a:bevelT w="165100" prst="coolSlant"/>
          </a:sp3d>
        </p:spPr>
        <p:txBody>
          <a:bodyPr>
            <a:noAutofit/>
            <a:sp3d extrusionH="57150">
              <a:bevelT h="25400" prst="softRound"/>
            </a:sp3d>
          </a:bodyPr>
          <a:lstStyle/>
          <a:p>
            <a:r>
              <a:rPr lang="en-US" b="1" dirty="0">
                <a:solidFill>
                  <a:srgbClr val="92552C"/>
                </a:solidFill>
              </a:rPr>
              <a:t>Philmont Scout Ranch</a:t>
            </a:r>
            <a:br>
              <a:rPr lang="en-US" b="1" dirty="0">
                <a:ln>
                  <a:solidFill>
                    <a:schemeClr val="tx1"/>
                  </a:solidFill>
                </a:ln>
                <a:solidFill>
                  <a:srgbClr val="92552C"/>
                </a:solidFill>
              </a:rPr>
            </a:br>
            <a:endParaRPr lang="en-US" dirty="0">
              <a:ln>
                <a:solidFill>
                  <a:schemeClr val="tx1"/>
                </a:solidFill>
              </a:ln>
            </a:endParaRPr>
          </a:p>
        </p:txBody>
      </p:sp>
      <p:sp>
        <p:nvSpPr>
          <p:cNvPr id="5" name="Subtitle 4">
            <a:extLst>
              <a:ext uri="{FF2B5EF4-FFF2-40B4-BE49-F238E27FC236}">
                <a16:creationId xmlns:a16="http://schemas.microsoft.com/office/drawing/2014/main" id="{1DFD2065-A253-DD6C-3ECF-558ED99B89D3}"/>
              </a:ext>
            </a:extLst>
          </p:cNvPr>
          <p:cNvSpPr>
            <a:spLocks noGrp="1"/>
          </p:cNvSpPr>
          <p:nvPr>
            <p:ph type="subTitle" idx="1"/>
          </p:nvPr>
        </p:nvSpPr>
        <p:spPr>
          <a:xfrm>
            <a:off x="745230" y="2672640"/>
            <a:ext cx="8011802" cy="1655762"/>
          </a:xfrm>
          <a:scene3d>
            <a:camera prst="orthographicFront"/>
            <a:lightRig rig="threePt" dir="t"/>
          </a:scene3d>
          <a:sp3d>
            <a:bevelT w="165100" prst="coolSlant"/>
          </a:sp3d>
        </p:spPr>
        <p:txBody>
          <a:bodyPr>
            <a:noAutofit/>
          </a:bodyPr>
          <a:lstStyle/>
          <a:p>
            <a:r>
              <a:rPr lang="en-US" sz="4000" b="1" dirty="0">
                <a:latin typeface="Avenir Next LT Pro" panose="020B0504020202020204" pitchFamily="34" charset="0"/>
              </a:rPr>
              <a:t>Experiences that last a lifetime</a:t>
            </a:r>
          </a:p>
        </p:txBody>
      </p:sp>
    </p:spTree>
    <p:extLst>
      <p:ext uri="{BB962C8B-B14F-4D97-AF65-F5344CB8AC3E}">
        <p14:creationId xmlns:p14="http://schemas.microsoft.com/office/powerpoint/2010/main" val="3872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climbing a pole&#10;&#10;AI-generated content may be incorrect.">
            <a:extLst>
              <a:ext uri="{FF2B5EF4-FFF2-40B4-BE49-F238E27FC236}">
                <a16:creationId xmlns:a16="http://schemas.microsoft.com/office/drawing/2014/main" id="{232DAC78-E37F-098A-411F-0183B26D66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5301" y="311940"/>
            <a:ext cx="2985607" cy="2776250"/>
          </a:xfrm>
          <a:prstGeom prst="rect">
            <a:avLst/>
          </a:prstGeom>
          <a:effectLst>
            <a:softEdge rad="63500"/>
          </a:effectLst>
        </p:spPr>
      </p:pic>
      <p:pic>
        <p:nvPicPr>
          <p:cNvPr id="5" name="Picture 4" descr="A person hammering a fire on a metal anvil&#10;&#10;AI-generated content may be incorrect.">
            <a:extLst>
              <a:ext uri="{FF2B5EF4-FFF2-40B4-BE49-F238E27FC236}">
                <a16:creationId xmlns:a16="http://schemas.microsoft.com/office/drawing/2014/main" id="{8D3BC5D5-8381-80E7-69B1-E1985B2B7A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5747" y="172063"/>
            <a:ext cx="3147518" cy="2098345"/>
          </a:xfrm>
          <a:prstGeom prst="rect">
            <a:avLst/>
          </a:prstGeom>
          <a:effectLst>
            <a:softEdge rad="63500"/>
          </a:effectLst>
        </p:spPr>
      </p:pic>
      <p:pic>
        <p:nvPicPr>
          <p:cNvPr id="7" name="Picture 6" descr="A group of people hiking on a rocky mountain&#10;&#10;AI-generated content may be incorrect.">
            <a:extLst>
              <a:ext uri="{FF2B5EF4-FFF2-40B4-BE49-F238E27FC236}">
                <a16:creationId xmlns:a16="http://schemas.microsoft.com/office/drawing/2014/main" id="{2A487A10-5735-134E-1C95-9B81E873A7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7705" y="172063"/>
            <a:ext cx="3305060" cy="2338846"/>
          </a:xfrm>
          <a:prstGeom prst="rect">
            <a:avLst/>
          </a:prstGeom>
          <a:effectLst>
            <a:softEdge rad="63500"/>
          </a:effectLst>
        </p:spPr>
      </p:pic>
      <p:pic>
        <p:nvPicPr>
          <p:cNvPr id="9" name="Picture 8" descr="A person aiming an object&#10;&#10;AI-generated content may be incorrect.">
            <a:extLst>
              <a:ext uri="{FF2B5EF4-FFF2-40B4-BE49-F238E27FC236}">
                <a16:creationId xmlns:a16="http://schemas.microsoft.com/office/drawing/2014/main" id="{9E87FA28-2326-F1DC-1C47-69721A1FB0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55364" y="3948457"/>
            <a:ext cx="3137971" cy="2510377"/>
          </a:xfrm>
          <a:prstGeom prst="rect">
            <a:avLst/>
          </a:prstGeom>
          <a:effectLst>
            <a:softEdge rad="63500"/>
          </a:effectLst>
        </p:spPr>
      </p:pic>
      <p:pic>
        <p:nvPicPr>
          <p:cNvPr id="11" name="Picture 10" descr="A person playing a guitar&#10;&#10;AI-generated content may be incorrect.">
            <a:extLst>
              <a:ext uri="{FF2B5EF4-FFF2-40B4-BE49-F238E27FC236}">
                <a16:creationId xmlns:a16="http://schemas.microsoft.com/office/drawing/2014/main" id="{74B9144F-3D5E-8BFA-787E-8A18E73D4E1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7706" y="2669523"/>
            <a:ext cx="2247970" cy="2079233"/>
          </a:xfrm>
          <a:prstGeom prst="rect">
            <a:avLst/>
          </a:prstGeom>
          <a:effectLst>
            <a:softEdge rad="63500"/>
          </a:effectLst>
        </p:spPr>
      </p:pic>
      <p:pic>
        <p:nvPicPr>
          <p:cNvPr id="15" name="Picture 14" descr="A group of people on a train&#10;&#10;AI-generated content may be incorrect.">
            <a:extLst>
              <a:ext uri="{FF2B5EF4-FFF2-40B4-BE49-F238E27FC236}">
                <a16:creationId xmlns:a16="http://schemas.microsoft.com/office/drawing/2014/main" id="{7F8B33DF-6198-936A-DD1D-5D73583F380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94167" y="3228067"/>
            <a:ext cx="2247970" cy="3299633"/>
          </a:xfrm>
          <a:prstGeom prst="rect">
            <a:avLst/>
          </a:prstGeom>
          <a:effectLst>
            <a:softEdge rad="63500"/>
          </a:effectLst>
        </p:spPr>
      </p:pic>
      <p:pic>
        <p:nvPicPr>
          <p:cNvPr id="17" name="Picture 16" descr="A person with a backpack on a donkey&#10;&#10;AI-generated content may be incorrect.">
            <a:extLst>
              <a:ext uri="{FF2B5EF4-FFF2-40B4-BE49-F238E27FC236}">
                <a16:creationId xmlns:a16="http://schemas.microsoft.com/office/drawing/2014/main" id="{E1156915-89A5-C0C9-39C2-8D60A8B1906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08325" y="2321277"/>
            <a:ext cx="2187437" cy="2329626"/>
          </a:xfrm>
          <a:prstGeom prst="rect">
            <a:avLst/>
          </a:prstGeom>
          <a:effectLst>
            <a:softEdge rad="63500"/>
          </a:effectLst>
        </p:spPr>
      </p:pic>
    </p:spTree>
    <p:extLst>
      <p:ext uri="{BB962C8B-B14F-4D97-AF65-F5344CB8AC3E}">
        <p14:creationId xmlns:p14="http://schemas.microsoft.com/office/powerpoint/2010/main" val="338612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56E9D4E-EBF2-2B91-E47F-582D141847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FB684E-C20D-54EF-33CF-FA9FC2BFBE42}"/>
              </a:ext>
            </a:extLst>
          </p:cNvPr>
          <p:cNvSpPr>
            <a:spLocks noGrp="1"/>
          </p:cNvSpPr>
          <p:nvPr>
            <p:ph type="title"/>
          </p:nvPr>
        </p:nvSpPr>
        <p:spPr>
          <a:xfrm>
            <a:off x="523873" y="384176"/>
            <a:ext cx="8515351" cy="1325563"/>
          </a:xfrm>
        </p:spPr>
        <p:txBody>
          <a:bodyPr>
            <a:normAutofit/>
          </a:bodyPr>
          <a:lstStyle/>
          <a:p>
            <a:r>
              <a:rPr lang="en-US" b="1" dirty="0">
                <a:solidFill>
                  <a:srgbClr val="92552C"/>
                </a:solidFill>
                <a:latin typeface="+mn-lt"/>
              </a:rPr>
              <a:t>Crew Composition</a:t>
            </a:r>
            <a:endParaRPr lang="en-US" dirty="0">
              <a:latin typeface="+mn-lt"/>
            </a:endParaRPr>
          </a:p>
        </p:txBody>
      </p:sp>
      <p:sp>
        <p:nvSpPr>
          <p:cNvPr id="3" name="Content Placeholder 3">
            <a:extLst>
              <a:ext uri="{FF2B5EF4-FFF2-40B4-BE49-F238E27FC236}">
                <a16:creationId xmlns:a16="http://schemas.microsoft.com/office/drawing/2014/main" id="{2507E1AD-BB73-4591-2B2F-4FF9D31783B2}"/>
              </a:ext>
            </a:extLst>
          </p:cNvPr>
          <p:cNvSpPr txBox="1">
            <a:spLocks/>
          </p:cNvSpPr>
          <p:nvPr/>
        </p:nvSpPr>
        <p:spPr>
          <a:xfrm>
            <a:off x="358437" y="1556767"/>
            <a:ext cx="4753390" cy="4469460"/>
          </a:xfrm>
          <a:prstGeom prst="rect">
            <a:avLst/>
          </a:prstGeom>
        </p:spPr>
        <p:txBody>
          <a:bodyPr>
            <a:normAutofit/>
          </a:bodyPr>
          <a:lstStyle>
            <a:lvl1pPr marL="182880" indent="457200" algn="l" defTabSz="914400" rtl="0" eaLnBrk="1" latinLnBrk="0" hangingPunct="1">
              <a:lnSpc>
                <a:spcPct val="90000"/>
              </a:lnSpc>
              <a:spcBef>
                <a:spcPts val="1000"/>
              </a:spcBef>
              <a:buFontTx/>
              <a:buBlip>
                <a:blip r:embed="rId3"/>
              </a:buBlip>
              <a:defRPr sz="4000" kern="1200">
                <a:solidFill>
                  <a:srgbClr val="92552C"/>
                </a:solidFill>
                <a:latin typeface="+mn-lt"/>
                <a:ea typeface="+mn-ea"/>
                <a:cs typeface="+mn-cs"/>
              </a:defRPr>
            </a:lvl1pPr>
            <a:lvl2pPr marL="1082675" indent="-452438" algn="l" defTabSz="914400" rtl="0" eaLnBrk="1" latinLnBrk="0" hangingPunct="1">
              <a:lnSpc>
                <a:spcPct val="90000"/>
              </a:lnSpc>
              <a:spcBef>
                <a:spcPts val="500"/>
              </a:spcBef>
              <a:buClr>
                <a:srgbClr val="92552C"/>
              </a:buClr>
              <a:buFontTx/>
              <a:buBlip>
                <a:blip r:embed="rId3"/>
              </a:buBlip>
              <a:defRPr sz="3600" kern="1200">
                <a:solidFill>
                  <a:srgbClr val="92552C"/>
                </a:solidFill>
                <a:latin typeface="+mn-lt"/>
                <a:ea typeface="+mn-ea"/>
                <a:cs typeface="+mn-cs"/>
              </a:defRPr>
            </a:lvl2pPr>
            <a:lvl3pPr marL="1428750" indent="-346075" algn="l" defTabSz="914400" rtl="0" eaLnBrk="1" latinLnBrk="0" hangingPunct="1">
              <a:lnSpc>
                <a:spcPct val="90000"/>
              </a:lnSpc>
              <a:spcBef>
                <a:spcPts val="500"/>
              </a:spcBef>
              <a:buFontTx/>
              <a:buBlip>
                <a:blip r:embed="rId3"/>
              </a:buBlip>
              <a:tabLst>
                <a:tab pos="1314450" algn="l"/>
              </a:tabLst>
              <a:defRPr sz="3200" kern="1200">
                <a:solidFill>
                  <a:srgbClr val="92552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92552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2552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400"/>
              </a:spcBef>
              <a:buBlip>
                <a:blip r:embed="rId4"/>
              </a:buBlip>
            </a:pPr>
            <a:r>
              <a:rPr lang="en-US" sz="2800" dirty="0">
                <a:latin typeface="+mj-lt"/>
                <a:ea typeface="Source Sans Pro" panose="020B0503030403020204" pitchFamily="34" charset="0"/>
              </a:rPr>
              <a:t>8 to 12</a:t>
            </a:r>
          </a:p>
          <a:p>
            <a:pPr marL="457200" indent="-457200">
              <a:spcBef>
                <a:spcPts val="400"/>
              </a:spcBef>
              <a:buBlip>
                <a:blip r:embed="rId4"/>
              </a:buBlip>
            </a:pPr>
            <a:r>
              <a:rPr lang="en-US" sz="2800" dirty="0">
                <a:latin typeface="+mj-lt"/>
                <a:ea typeface="Source Sans Pro" panose="020B0503030403020204" pitchFamily="34" charset="0"/>
              </a:rPr>
              <a:t>Youth led</a:t>
            </a:r>
          </a:p>
          <a:p>
            <a:pPr marL="457200" indent="-457200">
              <a:spcBef>
                <a:spcPts val="400"/>
              </a:spcBef>
              <a:buBlip>
                <a:blip r:embed="rId4"/>
              </a:buBlip>
            </a:pPr>
            <a:r>
              <a:rPr lang="en-US" sz="2800" dirty="0">
                <a:latin typeface="+mj-lt"/>
                <a:ea typeface="Source Sans Pro" panose="020B0503030403020204" pitchFamily="34" charset="0"/>
              </a:rPr>
              <a:t>Minimum 3, Max 4 Adult  Advisors over 21 </a:t>
            </a:r>
          </a:p>
          <a:p>
            <a:pPr marL="457200" indent="-457200">
              <a:spcBef>
                <a:spcPts val="400"/>
              </a:spcBef>
              <a:buBlip>
                <a:blip r:embed="rId4"/>
              </a:buBlip>
            </a:pPr>
            <a:r>
              <a:rPr lang="en-US" sz="2800" dirty="0">
                <a:latin typeface="+mj-lt"/>
                <a:ea typeface="Source Sans Pro" panose="020B0503030403020204" pitchFamily="34" charset="0"/>
              </a:rPr>
              <a:t>Co-ed advisors if crew is co-ed</a:t>
            </a:r>
          </a:p>
          <a:p>
            <a:pPr marL="457200" indent="-457200">
              <a:spcBef>
                <a:spcPts val="400"/>
              </a:spcBef>
              <a:buBlip>
                <a:blip r:embed="rId4"/>
              </a:buBlip>
            </a:pPr>
            <a:r>
              <a:rPr lang="en-US" sz="2800" dirty="0">
                <a:latin typeface="+mj-lt"/>
                <a:ea typeface="Source Sans Pro" panose="020B0503030403020204" pitchFamily="34" charset="0"/>
              </a:rPr>
              <a:t>All must meet height/weight limits</a:t>
            </a:r>
          </a:p>
          <a:p>
            <a:pPr marL="457200" indent="-457200">
              <a:spcBef>
                <a:spcPts val="400"/>
              </a:spcBef>
              <a:buBlip>
                <a:blip r:embed="rId4"/>
              </a:buBlip>
            </a:pPr>
            <a:r>
              <a:rPr lang="en-US" sz="2800" dirty="0">
                <a:latin typeface="+mj-lt"/>
                <a:ea typeface="Source Sans Pro" panose="020B0503030403020204" pitchFamily="34" charset="0"/>
              </a:rPr>
              <a:t>3 WFA Trained*</a:t>
            </a:r>
          </a:p>
          <a:p>
            <a:pPr marL="457200" indent="-457200">
              <a:spcBef>
                <a:spcPts val="400"/>
              </a:spcBef>
              <a:buBlip>
                <a:blip r:embed="rId4"/>
              </a:buBlip>
            </a:pPr>
            <a:r>
              <a:rPr lang="en-US" sz="2800" dirty="0">
                <a:latin typeface="+mj-lt"/>
                <a:ea typeface="Source Sans Pro" panose="020B0503030403020204" pitchFamily="34" charset="0"/>
              </a:rPr>
              <a:t>3 CPR Trained*</a:t>
            </a:r>
          </a:p>
          <a:p>
            <a:endParaRPr lang="en-US" sz="3000" dirty="0"/>
          </a:p>
          <a:p>
            <a:endParaRPr lang="en-US" sz="3000" dirty="0"/>
          </a:p>
        </p:txBody>
      </p:sp>
      <p:grpSp>
        <p:nvGrpSpPr>
          <p:cNvPr id="10" name="Group 9">
            <a:extLst>
              <a:ext uri="{FF2B5EF4-FFF2-40B4-BE49-F238E27FC236}">
                <a16:creationId xmlns:a16="http://schemas.microsoft.com/office/drawing/2014/main" id="{B6B1F120-78A8-DA09-A499-98DE1D65E469}"/>
              </a:ext>
            </a:extLst>
          </p:cNvPr>
          <p:cNvGrpSpPr/>
          <p:nvPr/>
        </p:nvGrpSpPr>
        <p:grpSpPr>
          <a:xfrm>
            <a:off x="5111827" y="1390938"/>
            <a:ext cx="3763166" cy="3724843"/>
            <a:chOff x="4331763" y="1423418"/>
            <a:chExt cx="4423901" cy="4013261"/>
          </a:xfrm>
        </p:grpSpPr>
        <p:pic>
          <p:nvPicPr>
            <p:cNvPr id="4" name="Picture 3">
              <a:extLst>
                <a:ext uri="{FF2B5EF4-FFF2-40B4-BE49-F238E27FC236}">
                  <a16:creationId xmlns:a16="http://schemas.microsoft.com/office/drawing/2014/main" id="{1820C1E5-7E7B-123E-0DCB-CBC8CD973E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31763" y="1423418"/>
              <a:ext cx="4423901" cy="4013261"/>
            </a:xfrm>
            <a:prstGeom prst="rect">
              <a:avLst/>
            </a:prstGeom>
            <a:effectLst>
              <a:softEdge rad="63500"/>
            </a:effectLst>
          </p:spPr>
        </p:pic>
        <p:sp>
          <p:nvSpPr>
            <p:cNvPr id="8" name="Rectangle 7">
              <a:extLst>
                <a:ext uri="{FF2B5EF4-FFF2-40B4-BE49-F238E27FC236}">
                  <a16:creationId xmlns:a16="http://schemas.microsoft.com/office/drawing/2014/main" id="{9103432C-443F-EE81-B710-C66CEE290BA5}"/>
                </a:ext>
              </a:extLst>
            </p:cNvPr>
            <p:cNvSpPr/>
            <p:nvPr/>
          </p:nvSpPr>
          <p:spPr>
            <a:xfrm rot="21240000">
              <a:off x="6715163" y="4723147"/>
              <a:ext cx="304800" cy="151779"/>
            </a:xfrm>
            <a:prstGeom prst="rect">
              <a:avLst/>
            </a:prstGeom>
            <a:solidFill>
              <a:srgbClr val="FFE6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5F9147C3-998B-DE9C-53ED-FB18A51C2E9B}"/>
              </a:ext>
            </a:extLst>
          </p:cNvPr>
          <p:cNvSpPr txBox="1"/>
          <p:nvPr/>
        </p:nvSpPr>
        <p:spPr>
          <a:xfrm>
            <a:off x="5456792" y="5542314"/>
            <a:ext cx="4095752" cy="646331"/>
          </a:xfrm>
          <a:prstGeom prst="rect">
            <a:avLst/>
          </a:prstGeom>
          <a:noFill/>
        </p:spPr>
        <p:txBody>
          <a:bodyPr wrap="square" rtlCol="0">
            <a:spAutoFit/>
          </a:bodyPr>
          <a:lstStyle/>
          <a:p>
            <a:r>
              <a:rPr lang="en-US" dirty="0">
                <a:solidFill>
                  <a:srgbClr val="92552C"/>
                </a:solidFill>
                <a:latin typeface="+mj-lt"/>
              </a:rPr>
              <a:t>* Wilderness First Aid</a:t>
            </a:r>
            <a:br>
              <a:rPr lang="en-US" dirty="0">
                <a:solidFill>
                  <a:srgbClr val="92552C"/>
                </a:solidFill>
                <a:latin typeface="+mj-lt"/>
              </a:rPr>
            </a:br>
            <a:r>
              <a:rPr lang="en-US" dirty="0">
                <a:solidFill>
                  <a:srgbClr val="92552C"/>
                </a:solidFill>
                <a:latin typeface="+mj-lt"/>
              </a:rPr>
              <a:t>* Cardiopulmonary Resuscitation</a:t>
            </a:r>
          </a:p>
        </p:txBody>
      </p:sp>
    </p:spTree>
    <p:extLst>
      <p:ext uri="{BB962C8B-B14F-4D97-AF65-F5344CB8AC3E}">
        <p14:creationId xmlns:p14="http://schemas.microsoft.com/office/powerpoint/2010/main" val="204135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70BAEF-5BFE-49C5-4C05-1F9946A9BC26}"/>
              </a:ext>
            </a:extLst>
          </p:cNvPr>
          <p:cNvSpPr>
            <a:spLocks noGrp="1"/>
          </p:cNvSpPr>
          <p:nvPr>
            <p:ph type="title"/>
          </p:nvPr>
        </p:nvSpPr>
        <p:spPr>
          <a:xfrm>
            <a:off x="628650" y="365126"/>
            <a:ext cx="7886700" cy="1100419"/>
          </a:xfrm>
        </p:spPr>
        <p:txBody>
          <a:bodyPr/>
          <a:lstStyle/>
          <a:p>
            <a:r>
              <a:rPr lang="en-US" dirty="0">
                <a:solidFill>
                  <a:srgbClr val="92552C"/>
                </a:solidFill>
              </a:rPr>
              <a:t>Unit Registration Process</a:t>
            </a:r>
            <a:endParaRPr lang="en-US" dirty="0"/>
          </a:p>
        </p:txBody>
      </p:sp>
      <p:pic>
        <p:nvPicPr>
          <p:cNvPr id="4" name="Picture 3">
            <a:extLst>
              <a:ext uri="{FF2B5EF4-FFF2-40B4-BE49-F238E27FC236}">
                <a16:creationId xmlns:a16="http://schemas.microsoft.com/office/drawing/2014/main" id="{800EEBCB-29D4-7BF3-87F3-65BA3EB3DBD2}"/>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1252604"/>
            <a:ext cx="9144000" cy="3557522"/>
          </a:xfrm>
          <a:prstGeom prst="rect">
            <a:avLst/>
          </a:prstGeom>
        </p:spPr>
      </p:pic>
      <p:sp>
        <p:nvSpPr>
          <p:cNvPr id="5" name="TextBox 4">
            <a:extLst>
              <a:ext uri="{FF2B5EF4-FFF2-40B4-BE49-F238E27FC236}">
                <a16:creationId xmlns:a16="http://schemas.microsoft.com/office/drawing/2014/main" id="{0AD6EB68-06E9-5BEC-27C0-D8F1C0F57768}"/>
              </a:ext>
            </a:extLst>
          </p:cNvPr>
          <p:cNvSpPr txBox="1"/>
          <p:nvPr/>
        </p:nvSpPr>
        <p:spPr>
          <a:xfrm>
            <a:off x="2504422" y="1465545"/>
            <a:ext cx="4135155" cy="2616101"/>
          </a:xfrm>
          <a:prstGeom prst="rect">
            <a:avLst/>
          </a:prstGeom>
          <a:noFill/>
        </p:spPr>
        <p:txBody>
          <a:bodyPr wrap="square" rtlCol="0">
            <a:spAutoFit/>
          </a:bodyPr>
          <a:lstStyle/>
          <a:p>
            <a:pPr>
              <a:lnSpc>
                <a:spcPct val="200000"/>
              </a:lnSpc>
            </a:pPr>
            <a:r>
              <a:rPr lang="en-US" sz="3600" b="1" dirty="0">
                <a:solidFill>
                  <a:srgbClr val="FF0000"/>
                </a:solidFill>
              </a:rPr>
              <a:t>Recruit Prepare Fundraise Train</a:t>
            </a:r>
            <a:endParaRPr lang="en-US" sz="2000" dirty="0">
              <a:solidFill>
                <a:srgbClr val="C00000"/>
              </a:solidFill>
            </a:endParaRPr>
          </a:p>
          <a:p>
            <a:endParaRPr lang="en-US" sz="2000" dirty="0">
              <a:solidFill>
                <a:srgbClr val="C00000"/>
              </a:solidFill>
            </a:endParaRPr>
          </a:p>
        </p:txBody>
      </p:sp>
      <p:sp>
        <p:nvSpPr>
          <p:cNvPr id="7" name="Callout: Up Arrow 6">
            <a:extLst>
              <a:ext uri="{FF2B5EF4-FFF2-40B4-BE49-F238E27FC236}">
                <a16:creationId xmlns:a16="http://schemas.microsoft.com/office/drawing/2014/main" id="{05D5225C-BC4B-EE22-7E07-1E8775A00D24}"/>
              </a:ext>
            </a:extLst>
          </p:cNvPr>
          <p:cNvSpPr/>
          <p:nvPr/>
        </p:nvSpPr>
        <p:spPr>
          <a:xfrm>
            <a:off x="451692" y="2864485"/>
            <a:ext cx="1127313" cy="892268"/>
          </a:xfrm>
          <a:prstGeom prst="upArrowCallout">
            <a:avLst/>
          </a:prstGeom>
          <a:solidFill>
            <a:srgbClr val="C55A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Guaranteed </a:t>
            </a:r>
            <a:br>
              <a:rPr lang="en-US" sz="1400" dirty="0"/>
            </a:br>
            <a:r>
              <a:rPr lang="en-US" sz="1400" dirty="0"/>
              <a:t>Trek Ends</a:t>
            </a:r>
          </a:p>
        </p:txBody>
      </p:sp>
    </p:spTree>
    <p:extLst>
      <p:ext uri="{BB962C8B-B14F-4D97-AF65-F5344CB8AC3E}">
        <p14:creationId xmlns:p14="http://schemas.microsoft.com/office/powerpoint/2010/main" val="303350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3A5FBD-8603-7AD0-A1F8-823519F296D4}"/>
              </a:ext>
            </a:extLst>
          </p:cNvPr>
          <p:cNvSpPr>
            <a:spLocks noGrp="1"/>
          </p:cNvSpPr>
          <p:nvPr>
            <p:ph type="title"/>
          </p:nvPr>
        </p:nvSpPr>
        <p:spPr>
          <a:xfrm>
            <a:off x="628650" y="332467"/>
            <a:ext cx="7886700" cy="1044616"/>
          </a:xfrm>
        </p:spPr>
        <p:txBody>
          <a:bodyPr/>
          <a:lstStyle/>
          <a:p>
            <a:r>
              <a:rPr lang="en-US" dirty="0"/>
              <a:t>Trek Match System</a:t>
            </a:r>
          </a:p>
        </p:txBody>
      </p:sp>
      <p:pic>
        <p:nvPicPr>
          <p:cNvPr id="15" name="Picture 14" descr="A piece of paper with a black background&#10;&#10;AI-generated content may be incorrect.">
            <a:extLst>
              <a:ext uri="{FF2B5EF4-FFF2-40B4-BE49-F238E27FC236}">
                <a16:creationId xmlns:a16="http://schemas.microsoft.com/office/drawing/2014/main" id="{5C5E50B3-C6C8-8813-58FD-FE4DCEB0708E}"/>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28650" y="1377083"/>
            <a:ext cx="3886200" cy="4054358"/>
          </a:xfrm>
          <a:prstGeom prst="rect">
            <a:avLst/>
          </a:prstGeom>
        </p:spPr>
      </p:pic>
      <p:pic>
        <p:nvPicPr>
          <p:cNvPr id="16" name="Picture 15" descr="A piece of paper with a black background&#10;&#10;AI-generated content may be incorrect.">
            <a:extLst>
              <a:ext uri="{FF2B5EF4-FFF2-40B4-BE49-F238E27FC236}">
                <a16:creationId xmlns:a16="http://schemas.microsoft.com/office/drawing/2014/main" id="{DC372622-15FD-0285-5E2C-BFB85C3C1A7F}"/>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4711729" y="1377083"/>
            <a:ext cx="3886200" cy="4141945"/>
          </a:xfrm>
          <a:prstGeom prst="rect">
            <a:avLst/>
          </a:prstGeom>
        </p:spPr>
      </p:pic>
      <p:sp>
        <p:nvSpPr>
          <p:cNvPr id="17" name="TextBox 16">
            <a:extLst>
              <a:ext uri="{FF2B5EF4-FFF2-40B4-BE49-F238E27FC236}">
                <a16:creationId xmlns:a16="http://schemas.microsoft.com/office/drawing/2014/main" id="{752E33AE-EA8E-14C0-F92C-667EEFD4B48D}"/>
              </a:ext>
            </a:extLst>
          </p:cNvPr>
          <p:cNvSpPr txBox="1"/>
          <p:nvPr/>
        </p:nvSpPr>
        <p:spPr>
          <a:xfrm>
            <a:off x="715658" y="1838948"/>
            <a:ext cx="3897631" cy="3547638"/>
          </a:xfrm>
          <a:prstGeom prst="rect">
            <a:avLst/>
          </a:prstGeom>
          <a:noFill/>
        </p:spPr>
        <p:txBody>
          <a:bodyPr wrap="square" rtlCol="0">
            <a:spAutoFit/>
          </a:bodyPr>
          <a:lstStyle/>
          <a:p>
            <a:pPr algn="ctr">
              <a:lnSpc>
                <a:spcPct val="70000"/>
              </a:lnSpc>
            </a:pPr>
            <a:r>
              <a:rPr lang="en-US" sz="6600" dirty="0">
                <a:latin typeface="Western Script" panose="02000500000000000000" pitchFamily="2" charset="0"/>
              </a:rPr>
              <a:t>Wanted</a:t>
            </a:r>
          </a:p>
          <a:p>
            <a:pPr algn="ctr">
              <a:lnSpc>
                <a:spcPct val="70000"/>
              </a:lnSpc>
              <a:spcAft>
                <a:spcPts val="2500"/>
              </a:spcAft>
            </a:pPr>
            <a:endParaRPr lang="en-US" sz="5000" dirty="0">
              <a:latin typeface="Rockwell Extra Bold" panose="02060903040505020403" pitchFamily="18" charset="0"/>
            </a:endParaRPr>
          </a:p>
          <a:p>
            <a:pPr algn="ctr">
              <a:lnSpc>
                <a:spcPct val="80000"/>
              </a:lnSpc>
            </a:pPr>
            <a:r>
              <a:rPr lang="en-US" sz="5000" dirty="0">
                <a:latin typeface="Western Script" panose="02000500000000000000" pitchFamily="2" charset="0"/>
              </a:rPr>
              <a:t>Scout</a:t>
            </a:r>
            <a:br>
              <a:rPr lang="en-US" sz="5000" dirty="0">
                <a:latin typeface="Western Script" panose="02000500000000000000" pitchFamily="2" charset="0"/>
              </a:rPr>
            </a:br>
            <a:r>
              <a:rPr lang="en-US" sz="5000" dirty="0">
                <a:latin typeface="Western Script" panose="02000500000000000000" pitchFamily="2" charset="0"/>
              </a:rPr>
              <a:t>looking for</a:t>
            </a:r>
          </a:p>
          <a:p>
            <a:pPr algn="ctr">
              <a:lnSpc>
                <a:spcPct val="80000"/>
              </a:lnSpc>
            </a:pPr>
            <a:r>
              <a:rPr lang="en-US" sz="5000" dirty="0">
                <a:latin typeface="Western Script" panose="02000500000000000000" pitchFamily="2" charset="0"/>
              </a:rPr>
              <a:t>A crew</a:t>
            </a:r>
          </a:p>
        </p:txBody>
      </p:sp>
      <p:sp>
        <p:nvSpPr>
          <p:cNvPr id="19" name="TextBox 18">
            <a:extLst>
              <a:ext uri="{FF2B5EF4-FFF2-40B4-BE49-F238E27FC236}">
                <a16:creationId xmlns:a16="http://schemas.microsoft.com/office/drawing/2014/main" id="{652FC04F-2243-35AA-9A67-F1F649EDC1B2}"/>
              </a:ext>
            </a:extLst>
          </p:cNvPr>
          <p:cNvSpPr txBox="1"/>
          <p:nvPr/>
        </p:nvSpPr>
        <p:spPr>
          <a:xfrm>
            <a:off x="1562904" y="5847553"/>
            <a:ext cx="6677525" cy="430887"/>
          </a:xfrm>
          <a:prstGeom prst="rect">
            <a:avLst/>
          </a:prstGeom>
          <a:noFill/>
        </p:spPr>
        <p:txBody>
          <a:bodyPr wrap="square" rtlCol="0">
            <a:spAutoFit/>
          </a:bodyPr>
          <a:lstStyle/>
          <a:p>
            <a:pPr algn="ctr"/>
            <a:r>
              <a:rPr lang="en-US" sz="2200" dirty="0">
                <a:solidFill>
                  <a:srgbClr val="92552C"/>
                </a:solidFill>
              </a:rPr>
              <a:t>www.registerphilmont.org/entry/trek-match/interest</a:t>
            </a:r>
          </a:p>
        </p:txBody>
      </p:sp>
      <p:pic>
        <p:nvPicPr>
          <p:cNvPr id="5" name="Graphic 4">
            <a:extLst>
              <a:ext uri="{FF2B5EF4-FFF2-40B4-BE49-F238E27FC236}">
                <a16:creationId xmlns:a16="http://schemas.microsoft.com/office/drawing/2014/main" id="{EB47172F-E44F-C39A-3DF2-1FEF0E17A3DB}"/>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a:off x="5532407" y="2296287"/>
            <a:ext cx="446555" cy="893633"/>
          </a:xfrm>
          <a:prstGeom prst="rect">
            <a:avLst/>
          </a:prstGeom>
        </p:spPr>
      </p:pic>
      <p:pic>
        <p:nvPicPr>
          <p:cNvPr id="6" name="Graphic 5">
            <a:extLst>
              <a:ext uri="{FF2B5EF4-FFF2-40B4-BE49-F238E27FC236}">
                <a16:creationId xmlns:a16="http://schemas.microsoft.com/office/drawing/2014/main" id="{7740A98F-1FAC-3964-CC11-F60F2EC66889}"/>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a:off x="5872537" y="2293155"/>
            <a:ext cx="446555" cy="893633"/>
          </a:xfrm>
          <a:prstGeom prst="rect">
            <a:avLst/>
          </a:prstGeom>
        </p:spPr>
      </p:pic>
      <p:pic>
        <p:nvPicPr>
          <p:cNvPr id="7" name="Graphic 6">
            <a:extLst>
              <a:ext uri="{FF2B5EF4-FFF2-40B4-BE49-F238E27FC236}">
                <a16:creationId xmlns:a16="http://schemas.microsoft.com/office/drawing/2014/main" id="{978E112B-1E68-E152-1B0F-7BD7ABB6904C}"/>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a:off x="6162621" y="2293155"/>
            <a:ext cx="446555" cy="893633"/>
          </a:xfrm>
          <a:prstGeom prst="rect">
            <a:avLst/>
          </a:prstGeom>
        </p:spPr>
      </p:pic>
      <p:pic>
        <p:nvPicPr>
          <p:cNvPr id="8" name="Graphic 7">
            <a:extLst>
              <a:ext uri="{FF2B5EF4-FFF2-40B4-BE49-F238E27FC236}">
                <a16:creationId xmlns:a16="http://schemas.microsoft.com/office/drawing/2014/main" id="{29043DBB-7B0D-B097-E14C-3DC34DE7F6B4}"/>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a:off x="5206950" y="2293155"/>
            <a:ext cx="446555" cy="893633"/>
          </a:xfrm>
          <a:prstGeom prst="rect">
            <a:avLst/>
          </a:prstGeom>
        </p:spPr>
      </p:pic>
      <p:pic>
        <p:nvPicPr>
          <p:cNvPr id="9" name="Graphic 8">
            <a:extLst>
              <a:ext uri="{FF2B5EF4-FFF2-40B4-BE49-F238E27FC236}">
                <a16:creationId xmlns:a16="http://schemas.microsoft.com/office/drawing/2014/main" id="{192240D2-7FDE-E845-E339-379E7F9493C9}"/>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a:off x="7284505" y="2296287"/>
            <a:ext cx="446555" cy="893633"/>
          </a:xfrm>
          <a:prstGeom prst="rect">
            <a:avLst/>
          </a:prstGeom>
        </p:spPr>
      </p:pic>
      <p:pic>
        <p:nvPicPr>
          <p:cNvPr id="10" name="Graphic 9">
            <a:extLst>
              <a:ext uri="{FF2B5EF4-FFF2-40B4-BE49-F238E27FC236}">
                <a16:creationId xmlns:a16="http://schemas.microsoft.com/office/drawing/2014/main" id="{900EC3D1-BF4A-992A-0BF8-E5BD69267EF4}"/>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a:off x="7624635" y="2293155"/>
            <a:ext cx="446555" cy="893633"/>
          </a:xfrm>
          <a:prstGeom prst="rect">
            <a:avLst/>
          </a:prstGeom>
        </p:spPr>
      </p:pic>
      <p:pic>
        <p:nvPicPr>
          <p:cNvPr id="11" name="Graphic 10">
            <a:extLst>
              <a:ext uri="{FF2B5EF4-FFF2-40B4-BE49-F238E27FC236}">
                <a16:creationId xmlns:a16="http://schemas.microsoft.com/office/drawing/2014/main" id="{9FADDAAD-04A8-8276-A521-B0A2480A2E29}"/>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a:off x="7914719" y="2293155"/>
            <a:ext cx="446555" cy="893633"/>
          </a:xfrm>
          <a:prstGeom prst="rect">
            <a:avLst/>
          </a:prstGeom>
        </p:spPr>
      </p:pic>
      <p:pic>
        <p:nvPicPr>
          <p:cNvPr id="12" name="Graphic 11">
            <a:extLst>
              <a:ext uri="{FF2B5EF4-FFF2-40B4-BE49-F238E27FC236}">
                <a16:creationId xmlns:a16="http://schemas.microsoft.com/office/drawing/2014/main" id="{02270A6A-2095-4C82-5A27-9BB051368F9F}"/>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a:off x="6959048" y="2293155"/>
            <a:ext cx="446555" cy="893633"/>
          </a:xfrm>
          <a:prstGeom prst="rect">
            <a:avLst/>
          </a:prstGeom>
        </p:spPr>
      </p:pic>
      <p:pic>
        <p:nvPicPr>
          <p:cNvPr id="4" name="Graphic 3">
            <a:extLst>
              <a:ext uri="{FF2B5EF4-FFF2-40B4-BE49-F238E27FC236}">
                <a16:creationId xmlns:a16="http://schemas.microsoft.com/office/drawing/2014/main" id="{05527139-6818-4382-351F-E2C98B789099}"/>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a:off x="2592234" y="2293155"/>
            <a:ext cx="446555" cy="893633"/>
          </a:xfrm>
          <a:prstGeom prst="rect">
            <a:avLst/>
          </a:prstGeom>
        </p:spPr>
      </p:pic>
      <p:sp>
        <p:nvSpPr>
          <p:cNvPr id="2" name="TextBox 1">
            <a:extLst>
              <a:ext uri="{FF2B5EF4-FFF2-40B4-BE49-F238E27FC236}">
                <a16:creationId xmlns:a16="http://schemas.microsoft.com/office/drawing/2014/main" id="{C7FDBD0A-26EB-17E3-2AC2-DBF33940FB5D}"/>
              </a:ext>
            </a:extLst>
          </p:cNvPr>
          <p:cNvSpPr txBox="1"/>
          <p:nvPr/>
        </p:nvSpPr>
        <p:spPr>
          <a:xfrm>
            <a:off x="4711729" y="1838948"/>
            <a:ext cx="3897631" cy="3547638"/>
          </a:xfrm>
          <a:prstGeom prst="rect">
            <a:avLst/>
          </a:prstGeom>
          <a:noFill/>
        </p:spPr>
        <p:txBody>
          <a:bodyPr wrap="square" rtlCol="0">
            <a:spAutoFit/>
          </a:bodyPr>
          <a:lstStyle/>
          <a:p>
            <a:pPr algn="ctr">
              <a:lnSpc>
                <a:spcPct val="70000"/>
              </a:lnSpc>
            </a:pPr>
            <a:r>
              <a:rPr lang="en-US" sz="6600" dirty="0">
                <a:latin typeface="Western Script" panose="02000500000000000000" pitchFamily="2" charset="0"/>
              </a:rPr>
              <a:t>Wanted</a:t>
            </a:r>
          </a:p>
          <a:p>
            <a:pPr algn="ctr">
              <a:lnSpc>
                <a:spcPct val="70000"/>
              </a:lnSpc>
              <a:spcAft>
                <a:spcPts val="2500"/>
              </a:spcAft>
            </a:pPr>
            <a:endParaRPr lang="en-US" sz="5000" dirty="0">
              <a:latin typeface="Rockwell Extra Bold" panose="02060903040505020403" pitchFamily="18" charset="0"/>
            </a:endParaRPr>
          </a:p>
          <a:p>
            <a:pPr algn="ctr">
              <a:lnSpc>
                <a:spcPct val="80000"/>
              </a:lnSpc>
            </a:pPr>
            <a:r>
              <a:rPr lang="en-US" sz="5000" dirty="0">
                <a:latin typeface="Western Script" panose="02000500000000000000" pitchFamily="2" charset="0"/>
              </a:rPr>
              <a:t>crew</a:t>
            </a:r>
            <a:br>
              <a:rPr lang="en-US" sz="5000" dirty="0">
                <a:latin typeface="Western Script" panose="02000500000000000000" pitchFamily="2" charset="0"/>
              </a:rPr>
            </a:br>
            <a:r>
              <a:rPr lang="en-US" sz="5000" dirty="0">
                <a:latin typeface="Western Script" panose="02000500000000000000" pitchFamily="2" charset="0"/>
              </a:rPr>
              <a:t>looking for</a:t>
            </a:r>
          </a:p>
          <a:p>
            <a:pPr algn="ctr">
              <a:lnSpc>
                <a:spcPct val="80000"/>
              </a:lnSpc>
            </a:pPr>
            <a:r>
              <a:rPr lang="en-US" sz="5000" dirty="0">
                <a:latin typeface="Western Script" panose="02000500000000000000" pitchFamily="2" charset="0"/>
              </a:rPr>
              <a:t>A scout</a:t>
            </a:r>
          </a:p>
        </p:txBody>
      </p:sp>
    </p:spTree>
    <p:extLst>
      <p:ext uri="{BB962C8B-B14F-4D97-AF65-F5344CB8AC3E}">
        <p14:creationId xmlns:p14="http://schemas.microsoft.com/office/powerpoint/2010/main" val="29252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9FE4E9-30F3-6097-F8B1-8A930D960493}"/>
              </a:ext>
            </a:extLst>
          </p:cNvPr>
          <p:cNvSpPr>
            <a:spLocks noGrp="1"/>
          </p:cNvSpPr>
          <p:nvPr>
            <p:ph type="title"/>
          </p:nvPr>
        </p:nvSpPr>
        <p:spPr/>
        <p:txBody>
          <a:bodyPr/>
          <a:lstStyle/>
          <a:p>
            <a:r>
              <a:rPr lang="en-US" b="1" dirty="0"/>
              <a:t>Council Contingents</a:t>
            </a:r>
          </a:p>
        </p:txBody>
      </p:sp>
      <p:sp>
        <p:nvSpPr>
          <p:cNvPr id="5" name="Content Placeholder 1">
            <a:extLst>
              <a:ext uri="{FF2B5EF4-FFF2-40B4-BE49-F238E27FC236}">
                <a16:creationId xmlns:a16="http://schemas.microsoft.com/office/drawing/2014/main" id="{A1BEA0F1-D03E-FECB-145E-EEBA9E92B397}"/>
              </a:ext>
            </a:extLst>
          </p:cNvPr>
          <p:cNvSpPr>
            <a:spLocks noGrp="1"/>
          </p:cNvSpPr>
          <p:nvPr>
            <p:ph idx="1"/>
          </p:nvPr>
        </p:nvSpPr>
        <p:spPr>
          <a:xfrm>
            <a:off x="628650" y="1435462"/>
            <a:ext cx="7886700" cy="4351338"/>
          </a:xfrm>
        </p:spPr>
        <p:txBody>
          <a:bodyPr>
            <a:normAutofit/>
          </a:bodyPr>
          <a:lstStyle/>
          <a:p>
            <a:pPr marL="457200" lvl="2" indent="-457200">
              <a:tabLst/>
            </a:pPr>
            <a:r>
              <a:rPr lang="en-US" sz="3200" dirty="0">
                <a:solidFill>
                  <a:srgbClr val="92552C"/>
                </a:solidFill>
                <a:ea typeface="Source Sans Pro" panose="020B0503030403020204" pitchFamily="34" charset="0"/>
              </a:rPr>
              <a:t>From one or several units</a:t>
            </a:r>
          </a:p>
          <a:p>
            <a:pPr marL="457200" lvl="2" indent="-457200">
              <a:tabLst/>
            </a:pPr>
            <a:r>
              <a:rPr lang="en-US" dirty="0">
                <a:ea typeface="Source Sans Pro" panose="020B0503030403020204" pitchFamily="34" charset="0"/>
              </a:rPr>
              <a:t>Co-ed or single-sex</a:t>
            </a:r>
          </a:p>
          <a:p>
            <a:pPr marL="457200" lvl="2" indent="-457200">
              <a:tabLst/>
            </a:pPr>
            <a:r>
              <a:rPr lang="en-US" dirty="0">
                <a:ea typeface="Source Sans Pro" panose="020B0503030403020204" pitchFamily="34" charset="0"/>
              </a:rPr>
              <a:t>Can Combine Scouts BSA, Venturing, Sea Scouts and Explorers</a:t>
            </a:r>
          </a:p>
          <a:p>
            <a:pPr marL="0" lvl="2" indent="0">
              <a:buNone/>
              <a:tabLst/>
            </a:pPr>
            <a:endParaRPr lang="en-US" sz="3200" dirty="0">
              <a:solidFill>
                <a:srgbClr val="92552C"/>
              </a:solidFill>
              <a:latin typeface="Source Sans Pro" panose="020B0503030403020204" pitchFamily="34" charset="0"/>
              <a:ea typeface="Source Sans Pro" panose="020B0503030403020204" pitchFamily="34" charset="0"/>
            </a:endParaRPr>
          </a:p>
          <a:p>
            <a:pPr marL="365760" lvl="2" indent="0">
              <a:buNone/>
              <a:tabLst>
                <a:tab pos="571500" algn="l"/>
              </a:tabLst>
            </a:pPr>
            <a:endParaRPr lang="en-US" sz="3200" dirty="0">
              <a:solidFill>
                <a:srgbClr val="92552C"/>
              </a:solidFill>
              <a:latin typeface="Source Sans Pro" panose="020B0503030403020204" pitchFamily="34" charset="0"/>
              <a:ea typeface="Source Sans Pro" panose="020B0503030403020204" pitchFamily="34" charset="0"/>
            </a:endParaRPr>
          </a:p>
          <a:p>
            <a:pPr marL="0" lvl="1" indent="0">
              <a:buNone/>
            </a:pPr>
            <a:endParaRPr lang="en-US" dirty="0">
              <a:solidFill>
                <a:schemeClr val="accent5">
                  <a:lumMod val="75000"/>
                </a:schemeClr>
              </a:solidFill>
            </a:endParaRPr>
          </a:p>
        </p:txBody>
      </p:sp>
      <p:pic>
        <p:nvPicPr>
          <p:cNvPr id="6" name="Picture 5">
            <a:extLst>
              <a:ext uri="{FF2B5EF4-FFF2-40B4-BE49-F238E27FC236}">
                <a16:creationId xmlns:a16="http://schemas.microsoft.com/office/drawing/2014/main" id="{536C6593-0A3C-BDDF-726C-408C1C4B12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2550" y="3611131"/>
            <a:ext cx="3577070" cy="2416509"/>
          </a:xfrm>
          <a:prstGeom prst="rect">
            <a:avLst/>
          </a:prstGeom>
          <a:effectLst>
            <a:softEdge rad="63500"/>
          </a:effectLst>
        </p:spPr>
      </p:pic>
      <p:pic>
        <p:nvPicPr>
          <p:cNvPr id="8" name="Picture 7">
            <a:extLst>
              <a:ext uri="{FF2B5EF4-FFF2-40B4-BE49-F238E27FC236}">
                <a16:creationId xmlns:a16="http://schemas.microsoft.com/office/drawing/2014/main" id="{280388AA-AF7E-3A11-7471-4EFD0E4C6A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53970" y="3628592"/>
            <a:ext cx="3444342" cy="2313419"/>
          </a:xfrm>
          <a:prstGeom prst="rect">
            <a:avLst/>
          </a:prstGeom>
          <a:effectLst>
            <a:softEdge rad="63500"/>
          </a:effectLst>
        </p:spPr>
      </p:pic>
    </p:spTree>
    <p:extLst>
      <p:ext uri="{BB962C8B-B14F-4D97-AF65-F5344CB8AC3E}">
        <p14:creationId xmlns:p14="http://schemas.microsoft.com/office/powerpoint/2010/main" val="276576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36F44-D482-467C-935D-91BD06DF69E2}"/>
              </a:ext>
            </a:extLst>
          </p:cNvPr>
          <p:cNvSpPr>
            <a:spLocks noGrp="1"/>
          </p:cNvSpPr>
          <p:nvPr>
            <p:ph type="title"/>
          </p:nvPr>
        </p:nvSpPr>
        <p:spPr/>
        <p:txBody>
          <a:bodyPr/>
          <a:lstStyle/>
          <a:p>
            <a:r>
              <a:rPr lang="en-US" dirty="0">
                <a:solidFill>
                  <a:srgbClr val="92552C"/>
                </a:solidFill>
              </a:rPr>
              <a:t>Cavalcades</a:t>
            </a:r>
            <a:endParaRPr lang="en-US" dirty="0"/>
          </a:p>
        </p:txBody>
      </p:sp>
      <p:sp>
        <p:nvSpPr>
          <p:cNvPr id="3" name="Content Placeholder 1">
            <a:extLst>
              <a:ext uri="{FF2B5EF4-FFF2-40B4-BE49-F238E27FC236}">
                <a16:creationId xmlns:a16="http://schemas.microsoft.com/office/drawing/2014/main" id="{9C023E67-EC45-EB97-0676-FCFF2AD6E0AB}"/>
              </a:ext>
            </a:extLst>
          </p:cNvPr>
          <p:cNvSpPr txBox="1">
            <a:spLocks/>
          </p:cNvSpPr>
          <p:nvPr/>
        </p:nvSpPr>
        <p:spPr>
          <a:xfrm>
            <a:off x="471008" y="1511450"/>
            <a:ext cx="4495800" cy="3877815"/>
          </a:xfrm>
          <a:prstGeom prst="rect">
            <a:avLst/>
          </a:prstGeom>
        </p:spPr>
        <p:txBody>
          <a:bodyPr>
            <a:noAutofit/>
          </a:bodyPr>
          <a:lstStyle>
            <a:lvl1pPr marL="182880" indent="457200" algn="l" defTabSz="914400" rtl="0" eaLnBrk="1" latinLnBrk="0" hangingPunct="1">
              <a:lnSpc>
                <a:spcPct val="90000"/>
              </a:lnSpc>
              <a:spcBef>
                <a:spcPts val="1000"/>
              </a:spcBef>
              <a:buFontTx/>
              <a:buBlip>
                <a:blip r:embed="rId3"/>
              </a:buBlip>
              <a:defRPr sz="4000" kern="1200">
                <a:solidFill>
                  <a:srgbClr val="92552C"/>
                </a:solidFill>
                <a:latin typeface="+mn-lt"/>
                <a:ea typeface="+mn-ea"/>
                <a:cs typeface="+mn-cs"/>
              </a:defRPr>
            </a:lvl1pPr>
            <a:lvl2pPr marL="1082675" indent="-452438" algn="l" defTabSz="914400" rtl="0" eaLnBrk="1" latinLnBrk="0" hangingPunct="1">
              <a:lnSpc>
                <a:spcPct val="90000"/>
              </a:lnSpc>
              <a:spcBef>
                <a:spcPts val="500"/>
              </a:spcBef>
              <a:buClr>
                <a:srgbClr val="92552C"/>
              </a:buClr>
              <a:buFontTx/>
              <a:buBlip>
                <a:blip r:embed="rId3"/>
              </a:buBlip>
              <a:defRPr sz="3600" kern="1200">
                <a:solidFill>
                  <a:srgbClr val="92552C"/>
                </a:solidFill>
                <a:latin typeface="+mn-lt"/>
                <a:ea typeface="+mn-ea"/>
                <a:cs typeface="+mn-cs"/>
              </a:defRPr>
            </a:lvl2pPr>
            <a:lvl3pPr marL="1428750" indent="-346075" algn="l" defTabSz="914400" rtl="0" eaLnBrk="1" latinLnBrk="0" hangingPunct="1">
              <a:lnSpc>
                <a:spcPct val="90000"/>
              </a:lnSpc>
              <a:spcBef>
                <a:spcPts val="500"/>
              </a:spcBef>
              <a:buFontTx/>
              <a:buBlip>
                <a:blip r:embed="rId3"/>
              </a:buBlip>
              <a:tabLst>
                <a:tab pos="1314450" algn="l"/>
              </a:tabLst>
              <a:defRPr sz="3200" kern="1200">
                <a:solidFill>
                  <a:srgbClr val="92552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92552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2552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Blip>
                <a:blip r:embed="rId4"/>
              </a:buBlip>
            </a:pPr>
            <a:r>
              <a:rPr lang="en-US" sz="3200" dirty="0">
                <a:latin typeface="+mj-lt"/>
                <a:ea typeface="Source Sans Pro" panose="020B0503030403020204" pitchFamily="34" charset="0"/>
              </a:rPr>
              <a:t>8 days </a:t>
            </a:r>
          </a:p>
          <a:p>
            <a:pPr marL="457200" indent="-457200">
              <a:buBlip>
                <a:blip r:embed="rId4"/>
              </a:buBlip>
            </a:pPr>
            <a:r>
              <a:rPr lang="en-US" sz="3200" dirty="0">
                <a:latin typeface="+mj-lt"/>
                <a:ea typeface="Source Sans Pro" panose="020B0503030403020204" pitchFamily="34" charset="0"/>
              </a:rPr>
              <a:t>10 to 15 people</a:t>
            </a:r>
          </a:p>
          <a:p>
            <a:pPr marL="457200" indent="-457200">
              <a:buBlip>
                <a:blip r:embed="rId4"/>
              </a:buBlip>
            </a:pPr>
            <a:r>
              <a:rPr lang="en-US" sz="3200" dirty="0">
                <a:latin typeface="+mj-lt"/>
                <a:ea typeface="Source Sans Pro" panose="020B0503030403020204" pitchFamily="34" charset="0"/>
              </a:rPr>
              <a:t>Drawing held in January for following summer</a:t>
            </a:r>
          </a:p>
          <a:p>
            <a:pPr marL="457200" indent="-457200">
              <a:buBlip>
                <a:blip r:embed="rId4"/>
              </a:buBlip>
            </a:pPr>
            <a:r>
              <a:rPr lang="en-US" sz="3200" dirty="0">
                <a:latin typeface="+mj-lt"/>
                <a:ea typeface="Source Sans Pro" panose="020B0503030403020204" pitchFamily="34" charset="0"/>
              </a:rPr>
              <a:t>Weight limit for all riders</a:t>
            </a:r>
          </a:p>
          <a:p>
            <a:pPr marL="457200" indent="-457200">
              <a:buBlip>
                <a:blip r:embed="rId4"/>
              </a:buBlip>
            </a:pPr>
            <a:endParaRPr lang="en-US" sz="3200" dirty="0">
              <a:latin typeface="+mj-lt"/>
              <a:ea typeface="Source Sans Pro" panose="020B0503030403020204" pitchFamily="34" charset="0"/>
            </a:endParaRPr>
          </a:p>
        </p:txBody>
      </p:sp>
      <p:pic>
        <p:nvPicPr>
          <p:cNvPr id="4" name="Picture 2">
            <a:extLst>
              <a:ext uri="{FF2B5EF4-FFF2-40B4-BE49-F238E27FC236}">
                <a16:creationId xmlns:a16="http://schemas.microsoft.com/office/drawing/2014/main" id="{0A4A7A91-5276-7093-D3FF-BCAAFEE4337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66808" y="846524"/>
            <a:ext cx="3718700" cy="3261036"/>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200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A980E-FF8E-618A-1030-D8E58912BB5F}"/>
              </a:ext>
            </a:extLst>
          </p:cNvPr>
          <p:cNvSpPr>
            <a:spLocks noGrp="1"/>
          </p:cNvSpPr>
          <p:nvPr>
            <p:ph type="title"/>
          </p:nvPr>
        </p:nvSpPr>
        <p:spPr/>
        <p:txBody>
          <a:bodyPr/>
          <a:lstStyle/>
          <a:p>
            <a:r>
              <a:rPr lang="en-US" b="1" dirty="0">
                <a:solidFill>
                  <a:srgbClr val="92552C"/>
                </a:solidFill>
              </a:rPr>
              <a:t>Backpacking</a:t>
            </a:r>
            <a:r>
              <a:rPr lang="en-US" b="1" dirty="0">
                <a:solidFill>
                  <a:srgbClr val="92552C"/>
                </a:solidFill>
                <a:latin typeface="+mn-lt"/>
              </a:rPr>
              <a:t> Equipment</a:t>
            </a:r>
            <a:endParaRPr lang="en-US" dirty="0"/>
          </a:p>
        </p:txBody>
      </p:sp>
      <p:sp>
        <p:nvSpPr>
          <p:cNvPr id="3" name="Content Placeholder 2">
            <a:extLst>
              <a:ext uri="{FF2B5EF4-FFF2-40B4-BE49-F238E27FC236}">
                <a16:creationId xmlns:a16="http://schemas.microsoft.com/office/drawing/2014/main" id="{A3E44681-BC64-4D83-97CE-46D3491768C2}"/>
              </a:ext>
            </a:extLst>
          </p:cNvPr>
          <p:cNvSpPr>
            <a:spLocks noGrp="1"/>
          </p:cNvSpPr>
          <p:nvPr>
            <p:ph idx="1"/>
          </p:nvPr>
        </p:nvSpPr>
        <p:spPr>
          <a:xfrm>
            <a:off x="628650" y="1474896"/>
            <a:ext cx="7886700" cy="4351338"/>
          </a:xfrm>
        </p:spPr>
        <p:txBody>
          <a:bodyPr/>
          <a:lstStyle/>
          <a:p>
            <a:pPr marL="457200" lvl="1" indent="-457200"/>
            <a:r>
              <a:rPr lang="en-US" dirty="0">
                <a:solidFill>
                  <a:srgbClr val="92552C"/>
                </a:solidFill>
                <a:ea typeface="Source Sans Pro" panose="020B0503030403020204" pitchFamily="34" charset="0"/>
              </a:rPr>
              <a:t>Most crew gear free from Philmont. </a:t>
            </a:r>
          </a:p>
          <a:p>
            <a:pPr marL="457200" lvl="1" indent="-457200"/>
            <a:r>
              <a:rPr lang="en-US" dirty="0">
                <a:solidFill>
                  <a:srgbClr val="92552C"/>
                </a:solidFill>
                <a:ea typeface="Source Sans Pro" panose="020B0503030403020204" pitchFamily="34" charset="0"/>
              </a:rPr>
              <a:t>Packs can be rented.</a:t>
            </a:r>
          </a:p>
          <a:p>
            <a:pPr marL="457200" lvl="1" indent="-457200"/>
            <a:r>
              <a:rPr lang="en-US" dirty="0">
                <a:solidFill>
                  <a:srgbClr val="92552C"/>
                </a:solidFill>
                <a:ea typeface="Source Sans Pro" panose="020B0503030403020204" pitchFamily="34" charset="0"/>
              </a:rPr>
              <a:t>Can bring you own</a:t>
            </a:r>
          </a:p>
          <a:p>
            <a:pPr marL="457200" lvl="1" indent="-457200"/>
            <a:r>
              <a:rPr lang="en-US" dirty="0">
                <a:solidFill>
                  <a:srgbClr val="92552C"/>
                </a:solidFill>
                <a:ea typeface="Source Sans Pro" panose="020B0503030403020204" pitchFamily="34" charset="0"/>
              </a:rPr>
              <a:t>Any combination OK</a:t>
            </a:r>
          </a:p>
          <a:p>
            <a:endParaRPr lang="en-US" dirty="0"/>
          </a:p>
        </p:txBody>
      </p:sp>
      <p:pic>
        <p:nvPicPr>
          <p:cNvPr id="5" name="Picture 6" descr="K:\DCIM\100OLYMP\P8140220.JPG">
            <a:extLst>
              <a:ext uri="{FF2B5EF4-FFF2-40B4-BE49-F238E27FC236}">
                <a16:creationId xmlns:a16="http://schemas.microsoft.com/office/drawing/2014/main" id="{66E89514-F654-48F5-16A8-385A20C5E58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6424" y="4239680"/>
            <a:ext cx="3088554" cy="180811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DD05630-1BA6-4142-7DED-52EE9491AA9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84978" y="4163036"/>
            <a:ext cx="3887828" cy="2225188"/>
          </a:xfrm>
          <a:prstGeom prst="rect">
            <a:avLst/>
          </a:prstGeom>
          <a:effectLst>
            <a:softEdge rad="63500"/>
          </a:effectLst>
        </p:spPr>
      </p:pic>
      <p:pic>
        <p:nvPicPr>
          <p:cNvPr id="4" name="Picture 3" descr="JanSport Klamath 75 Backpack">
            <a:extLst>
              <a:ext uri="{FF2B5EF4-FFF2-40B4-BE49-F238E27FC236}">
                <a16:creationId xmlns:a16="http://schemas.microsoft.com/office/drawing/2014/main" id="{C9A5EE7F-263D-AF59-8969-CEE36392A939}"/>
              </a:ext>
            </a:extLst>
          </p:cNvPr>
          <p:cNvPicPr/>
          <p:nvPr/>
        </p:nvPicPr>
        <p:blipFill>
          <a:blip r:embed="rId5">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6">
                    <a14:imgEffect>
                      <a14:backgroundRemoval t="7714" b="91429" l="10000" r="90000">
                        <a14:foregroundMark x1="54000" y1="91429" x2="54000" y2="91429"/>
                        <a14:foregroundMark x1="47143" y1="7714" x2="47143" y2="7714"/>
                      </a14:backgroundRemoval>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5762162" y="1309000"/>
            <a:ext cx="3505200" cy="341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50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7747-E12D-BAF1-31C6-8200CDF07DF7}"/>
              </a:ext>
            </a:extLst>
          </p:cNvPr>
          <p:cNvSpPr>
            <a:spLocks noGrp="1"/>
          </p:cNvSpPr>
          <p:nvPr>
            <p:ph type="title"/>
          </p:nvPr>
        </p:nvSpPr>
        <p:spPr/>
        <p:txBody>
          <a:bodyPr/>
          <a:lstStyle/>
          <a:p>
            <a:r>
              <a:rPr lang="en-US" b="1" dirty="0">
                <a:solidFill>
                  <a:srgbClr val="92552C"/>
                </a:solidFill>
              </a:rPr>
              <a:t>Trail Food</a:t>
            </a:r>
            <a:endParaRPr lang="en-US" dirty="0"/>
          </a:p>
        </p:txBody>
      </p:sp>
      <p:sp>
        <p:nvSpPr>
          <p:cNvPr id="4" name="Content Placeholder 1">
            <a:extLst>
              <a:ext uri="{FF2B5EF4-FFF2-40B4-BE49-F238E27FC236}">
                <a16:creationId xmlns:a16="http://schemas.microsoft.com/office/drawing/2014/main" id="{6076CE36-C13D-43C2-4D42-DDBEF762DF99}"/>
              </a:ext>
            </a:extLst>
          </p:cNvPr>
          <p:cNvSpPr>
            <a:spLocks noGrp="1"/>
          </p:cNvSpPr>
          <p:nvPr>
            <p:ph idx="1"/>
          </p:nvPr>
        </p:nvSpPr>
        <p:spPr/>
        <p:txBody>
          <a:bodyPr>
            <a:normAutofit fontScale="92500" lnSpcReduction="10000"/>
          </a:bodyPr>
          <a:lstStyle/>
          <a:p>
            <a:pPr marL="640080" indent="-457200">
              <a:lnSpc>
                <a:spcPct val="100000"/>
              </a:lnSpc>
              <a:buBlip>
                <a:blip r:embed="rId3"/>
              </a:buBlip>
            </a:pPr>
            <a:r>
              <a:rPr lang="en-US" sz="3200" dirty="0">
                <a:solidFill>
                  <a:srgbClr val="92552C"/>
                </a:solidFill>
                <a:ea typeface="Source Sans Pro" panose="020B0503030403020204" pitchFamily="34" charset="0"/>
              </a:rPr>
              <a:t>Provide all your needed</a:t>
            </a:r>
            <a:br>
              <a:rPr lang="en-US" sz="3200" dirty="0">
                <a:solidFill>
                  <a:srgbClr val="92552C"/>
                </a:solidFill>
                <a:ea typeface="Source Sans Pro" panose="020B0503030403020204" pitchFamily="34" charset="0"/>
              </a:rPr>
            </a:br>
            <a:r>
              <a:rPr lang="en-US" sz="3200" dirty="0">
                <a:solidFill>
                  <a:srgbClr val="92552C"/>
                </a:solidFill>
                <a:ea typeface="Source Sans Pro" panose="020B0503030403020204" pitchFamily="34" charset="0"/>
              </a:rPr>
              <a:t>energy</a:t>
            </a:r>
          </a:p>
          <a:p>
            <a:pPr marL="640080" indent="-457200">
              <a:lnSpc>
                <a:spcPct val="100000"/>
              </a:lnSpc>
              <a:buBlip>
                <a:blip r:embed="rId3"/>
              </a:buBlip>
            </a:pPr>
            <a:r>
              <a:rPr lang="en-US" sz="3200" dirty="0">
                <a:solidFill>
                  <a:srgbClr val="92552C"/>
                </a:solidFill>
                <a:ea typeface="Source Sans Pro" panose="020B0503030403020204" pitchFamily="34" charset="0"/>
              </a:rPr>
              <a:t>Pick-ups every 2 – 3 days</a:t>
            </a:r>
          </a:p>
          <a:p>
            <a:pPr marL="640080" indent="-457200">
              <a:lnSpc>
                <a:spcPct val="100000"/>
              </a:lnSpc>
              <a:buBlip>
                <a:blip r:embed="rId3"/>
              </a:buBlip>
            </a:pPr>
            <a:r>
              <a:rPr lang="en-US" sz="3200" dirty="0">
                <a:solidFill>
                  <a:srgbClr val="92552C"/>
                </a:solidFill>
                <a:ea typeface="Source Sans Pro" panose="020B0503030403020204" pitchFamily="34" charset="0"/>
              </a:rPr>
              <a:t>Swap boxes at staffed</a:t>
            </a:r>
            <a:br>
              <a:rPr lang="en-US" sz="3200" dirty="0">
                <a:solidFill>
                  <a:srgbClr val="92552C"/>
                </a:solidFill>
                <a:ea typeface="Source Sans Pro" panose="020B0503030403020204" pitchFamily="34" charset="0"/>
              </a:rPr>
            </a:br>
            <a:r>
              <a:rPr lang="en-US" sz="3200" dirty="0">
                <a:solidFill>
                  <a:srgbClr val="92552C"/>
                </a:solidFill>
                <a:ea typeface="Source Sans Pro" panose="020B0503030403020204" pitchFamily="34" charset="0"/>
              </a:rPr>
              <a:t> camps</a:t>
            </a:r>
          </a:p>
          <a:p>
            <a:pPr marL="640080" indent="-457200">
              <a:lnSpc>
                <a:spcPct val="100000"/>
              </a:lnSpc>
              <a:buBlip>
                <a:blip r:embed="rId3"/>
              </a:buBlip>
            </a:pPr>
            <a:r>
              <a:rPr lang="en-US" sz="3200" dirty="0">
                <a:ea typeface="Source Sans Pro" panose="020B0503030403020204" pitchFamily="34" charset="0"/>
              </a:rPr>
              <a:t>Can accommodate special needs</a:t>
            </a:r>
          </a:p>
          <a:p>
            <a:pPr lvl="1">
              <a:lnSpc>
                <a:spcPct val="100000"/>
              </a:lnSpc>
            </a:pPr>
            <a:r>
              <a:rPr lang="en-US" sz="2600" dirty="0">
                <a:solidFill>
                  <a:srgbClr val="92552C"/>
                </a:solidFill>
                <a:ea typeface="Source Sans Pro" panose="020B0503030403020204" pitchFamily="34" charset="0"/>
              </a:rPr>
              <a:t>Kosher/Halal/Hindu dinners</a:t>
            </a:r>
          </a:p>
          <a:p>
            <a:pPr lvl="1">
              <a:lnSpc>
                <a:spcPct val="100000"/>
              </a:lnSpc>
            </a:pPr>
            <a:r>
              <a:rPr lang="en-US" sz="2600" dirty="0">
                <a:solidFill>
                  <a:srgbClr val="92552C"/>
                </a:solidFill>
                <a:ea typeface="Source Sans Pro" panose="020B0503030403020204" pitchFamily="34" charset="0"/>
              </a:rPr>
              <a:t>You can bring your special diet needs </a:t>
            </a:r>
            <a:r>
              <a:rPr lang="en-US" sz="2600" dirty="0">
                <a:ea typeface="Source Sans Pro" panose="020B0503030403020204" pitchFamily="34" charset="0"/>
              </a:rPr>
              <a:t>and have them delivered on trail (gluten fee, etc.)</a:t>
            </a:r>
            <a:endParaRPr lang="en-US" sz="2600" dirty="0">
              <a:solidFill>
                <a:srgbClr val="92552C"/>
              </a:solidFill>
              <a:ea typeface="Source Sans Pro" panose="020B0503030403020204" pitchFamily="34" charset="0"/>
            </a:endParaRPr>
          </a:p>
          <a:p>
            <a:pPr marL="461963" indent="-461963">
              <a:buNone/>
            </a:pPr>
            <a:endParaRPr lang="en-US" dirty="0"/>
          </a:p>
        </p:txBody>
      </p:sp>
      <p:pic>
        <p:nvPicPr>
          <p:cNvPr id="5" name="Picture 2" descr="H:\DCIM\100OLYMP\P9300477.JPG">
            <a:extLst>
              <a:ext uri="{FF2B5EF4-FFF2-40B4-BE49-F238E27FC236}">
                <a16:creationId xmlns:a16="http://schemas.microsoft.com/office/drawing/2014/main" id="{2CB047FA-1277-6388-9EBB-5BD807DC18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61314" y="1252602"/>
            <a:ext cx="3257425" cy="262868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30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26AA6-90B9-FB0E-2522-BF074C496CC1}"/>
              </a:ext>
            </a:extLst>
          </p:cNvPr>
          <p:cNvSpPr>
            <a:spLocks noGrp="1"/>
          </p:cNvSpPr>
          <p:nvPr>
            <p:ph type="title"/>
          </p:nvPr>
        </p:nvSpPr>
        <p:spPr/>
        <p:txBody>
          <a:bodyPr/>
          <a:lstStyle/>
          <a:p>
            <a:r>
              <a:rPr lang="en-US" b="1" dirty="0">
                <a:solidFill>
                  <a:srgbClr val="92552C"/>
                </a:solidFill>
              </a:rPr>
              <a:t>Expect Weather</a:t>
            </a:r>
            <a:endParaRPr lang="en-US" dirty="0"/>
          </a:p>
        </p:txBody>
      </p:sp>
      <p:sp>
        <p:nvSpPr>
          <p:cNvPr id="11" name="Content Placeholder 2">
            <a:extLst>
              <a:ext uri="{FF2B5EF4-FFF2-40B4-BE49-F238E27FC236}">
                <a16:creationId xmlns:a16="http://schemas.microsoft.com/office/drawing/2014/main" id="{EC8BF501-088C-A7B0-7014-1138D71A4136}"/>
              </a:ext>
            </a:extLst>
          </p:cNvPr>
          <p:cNvSpPr>
            <a:spLocks noGrp="1"/>
          </p:cNvSpPr>
          <p:nvPr>
            <p:ph idx="1"/>
          </p:nvPr>
        </p:nvSpPr>
        <p:spPr>
          <a:xfrm>
            <a:off x="502054" y="1897922"/>
            <a:ext cx="3329575" cy="4351338"/>
          </a:xfrm>
        </p:spPr>
        <p:txBody>
          <a:bodyPr>
            <a:normAutofit lnSpcReduction="10000"/>
          </a:bodyPr>
          <a:lstStyle/>
          <a:p>
            <a:pPr indent="0">
              <a:buSzPct val="100000"/>
              <a:buNone/>
            </a:pPr>
            <a:r>
              <a:rPr lang="en-US" sz="3400" b="1" u="sng" dirty="0">
                <a:solidFill>
                  <a:srgbClr val="92552C"/>
                </a:solidFill>
                <a:latin typeface="Source Sans Pro" panose="020B0503030403020204" pitchFamily="34" charset="0"/>
                <a:ea typeface="Source Sans Pro" panose="020B0503030403020204" pitchFamily="34" charset="0"/>
              </a:rPr>
              <a:t> </a:t>
            </a:r>
            <a:r>
              <a:rPr lang="en-US" sz="3400" b="1" u="sng" dirty="0">
                <a:solidFill>
                  <a:srgbClr val="92552C"/>
                </a:solidFill>
                <a:ea typeface="Source Sans Pro" panose="020B0503030403020204" pitchFamily="34" charset="0"/>
              </a:rPr>
              <a:t>Days </a:t>
            </a:r>
          </a:p>
          <a:p>
            <a:pPr lvl="1"/>
            <a:r>
              <a:rPr lang="en-US" sz="3400" dirty="0">
                <a:solidFill>
                  <a:srgbClr val="92552C"/>
                </a:solidFill>
                <a:ea typeface="Source Sans Pro" panose="020B0503030403020204" pitchFamily="34" charset="0"/>
              </a:rPr>
              <a:t>75 – 95 F</a:t>
            </a:r>
          </a:p>
          <a:p>
            <a:pPr lvl="1"/>
            <a:r>
              <a:rPr lang="en-US" sz="3400" dirty="0">
                <a:solidFill>
                  <a:srgbClr val="92552C"/>
                </a:solidFill>
                <a:ea typeface="Source Sans Pro" panose="020B0503030403020204" pitchFamily="34" charset="0"/>
              </a:rPr>
              <a:t>Cool mornings </a:t>
            </a:r>
          </a:p>
          <a:p>
            <a:pPr lvl="1"/>
            <a:r>
              <a:rPr lang="en-US" sz="3400" dirty="0">
                <a:solidFill>
                  <a:srgbClr val="92552C"/>
                </a:solidFill>
                <a:ea typeface="Source Sans Pro" panose="020B0503030403020204" pitchFamily="34" charset="0"/>
              </a:rPr>
              <a:t>Afternoon showers</a:t>
            </a:r>
          </a:p>
          <a:p>
            <a:pPr lvl="1"/>
            <a:r>
              <a:rPr lang="en-US" sz="3400" dirty="0">
                <a:ea typeface="Source Sans Pro" panose="020B0503030403020204" pitchFamily="34" charset="0"/>
              </a:rPr>
              <a:t>Rain jacket and pants!</a:t>
            </a:r>
            <a:endParaRPr lang="en-US" sz="3400" dirty="0">
              <a:solidFill>
                <a:srgbClr val="92552C"/>
              </a:solidFill>
              <a:ea typeface="Source Sans Pro" panose="020B0503030403020204" pitchFamily="34" charset="0"/>
            </a:endParaRPr>
          </a:p>
        </p:txBody>
      </p:sp>
      <p:pic>
        <p:nvPicPr>
          <p:cNvPr id="4" name="Graphic 3" descr="Water with solid fill">
            <a:extLst>
              <a:ext uri="{FF2B5EF4-FFF2-40B4-BE49-F238E27FC236}">
                <a16:creationId xmlns:a16="http://schemas.microsoft.com/office/drawing/2014/main" id="{E51E916C-D44D-A3A8-A143-189D685109C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87359">
            <a:off x="7618650" y="940026"/>
            <a:ext cx="227074" cy="458085"/>
          </a:xfrm>
          <a:prstGeom prst="rect">
            <a:avLst/>
          </a:prstGeom>
        </p:spPr>
      </p:pic>
      <p:pic>
        <p:nvPicPr>
          <p:cNvPr id="5" name="Graphic 4" descr="Cloud with solid fill">
            <a:extLst>
              <a:ext uri="{FF2B5EF4-FFF2-40B4-BE49-F238E27FC236}">
                <a16:creationId xmlns:a16="http://schemas.microsoft.com/office/drawing/2014/main" id="{FD6A192A-9C5B-A2C1-94A6-C7D92AE61C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97558" y="248298"/>
            <a:ext cx="1066800" cy="1066800"/>
          </a:xfrm>
          <a:prstGeom prst="rect">
            <a:avLst/>
          </a:prstGeom>
        </p:spPr>
      </p:pic>
      <p:pic>
        <p:nvPicPr>
          <p:cNvPr id="6" name="Graphic 5" descr="Cloud outline">
            <a:extLst>
              <a:ext uri="{FF2B5EF4-FFF2-40B4-BE49-F238E27FC236}">
                <a16:creationId xmlns:a16="http://schemas.microsoft.com/office/drawing/2014/main" id="{153AA74E-E08B-D8DD-B7C0-81D41171E8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42488" y="120962"/>
            <a:ext cx="1116911" cy="1116911"/>
          </a:xfrm>
          <a:prstGeom prst="rect">
            <a:avLst/>
          </a:prstGeom>
        </p:spPr>
      </p:pic>
      <p:pic>
        <p:nvPicPr>
          <p:cNvPr id="7" name="Graphic 6" descr="Water with solid fill">
            <a:extLst>
              <a:ext uri="{FF2B5EF4-FFF2-40B4-BE49-F238E27FC236}">
                <a16:creationId xmlns:a16="http://schemas.microsoft.com/office/drawing/2014/main" id="{C76A0B88-165C-E32B-2139-2A54DE895AE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87359">
            <a:off x="8344860" y="1051705"/>
            <a:ext cx="225288" cy="458085"/>
          </a:xfrm>
          <a:prstGeom prst="rect">
            <a:avLst/>
          </a:prstGeom>
        </p:spPr>
      </p:pic>
      <p:pic>
        <p:nvPicPr>
          <p:cNvPr id="8" name="Graphic 7" descr="Lightning bolt with solid fill">
            <a:extLst>
              <a:ext uri="{FF2B5EF4-FFF2-40B4-BE49-F238E27FC236}">
                <a16:creationId xmlns:a16="http://schemas.microsoft.com/office/drawing/2014/main" id="{AA7F54D5-7666-EAE4-4437-DB34332EB9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356599">
            <a:off x="7837052" y="888962"/>
            <a:ext cx="518456" cy="1480919"/>
          </a:xfrm>
          <a:prstGeom prst="rect">
            <a:avLst/>
          </a:prstGeom>
        </p:spPr>
      </p:pic>
      <p:sp>
        <p:nvSpPr>
          <p:cNvPr id="9" name="Oval 8">
            <a:extLst>
              <a:ext uri="{FF2B5EF4-FFF2-40B4-BE49-F238E27FC236}">
                <a16:creationId xmlns:a16="http://schemas.microsoft.com/office/drawing/2014/main" id="{CE535EC9-EC8A-43B6-5D3D-EF0640BEB514}"/>
              </a:ext>
            </a:extLst>
          </p:cNvPr>
          <p:cNvSpPr/>
          <p:nvPr/>
        </p:nvSpPr>
        <p:spPr>
          <a:xfrm>
            <a:off x="6154791" y="514350"/>
            <a:ext cx="414577" cy="39948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pic>
        <p:nvPicPr>
          <p:cNvPr id="10" name="Graphic 9" descr="Partial sun outline">
            <a:extLst>
              <a:ext uri="{FF2B5EF4-FFF2-40B4-BE49-F238E27FC236}">
                <a16:creationId xmlns:a16="http://schemas.microsoft.com/office/drawing/2014/main" id="{65A4ECE6-3D72-FF94-01FA-72B1DFB0831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5785369" y="92756"/>
            <a:ext cx="1415042" cy="1415042"/>
          </a:xfrm>
          <a:prstGeom prst="rect">
            <a:avLst/>
          </a:prstGeom>
        </p:spPr>
      </p:pic>
      <p:sp>
        <p:nvSpPr>
          <p:cNvPr id="12" name="Content Placeholder 3">
            <a:extLst>
              <a:ext uri="{FF2B5EF4-FFF2-40B4-BE49-F238E27FC236}">
                <a16:creationId xmlns:a16="http://schemas.microsoft.com/office/drawing/2014/main" id="{36C84F9F-5B76-FE0C-6659-445F7A3D74D2}"/>
              </a:ext>
            </a:extLst>
          </p:cNvPr>
          <p:cNvSpPr txBox="1">
            <a:spLocks/>
          </p:cNvSpPr>
          <p:nvPr/>
        </p:nvSpPr>
        <p:spPr>
          <a:xfrm>
            <a:off x="4461849" y="1897922"/>
            <a:ext cx="4495800" cy="3876675"/>
          </a:xfrm>
          <a:prstGeom prst="rect">
            <a:avLst/>
          </a:prstGeom>
        </p:spPr>
        <p:txBody>
          <a:bodyPr vert="horz" lIns="91440" tIns="45720" rIns="91440" bIns="45720" rtlCol="0">
            <a:normAutofit/>
          </a:bodyPr>
          <a:lstStyle>
            <a:lvl1pPr marL="182880" indent="457200" algn="l" defTabSz="914400" rtl="0" eaLnBrk="1" latinLnBrk="0" hangingPunct="1">
              <a:lnSpc>
                <a:spcPct val="90000"/>
              </a:lnSpc>
              <a:spcBef>
                <a:spcPts val="1000"/>
              </a:spcBef>
              <a:buFontTx/>
              <a:buBlip>
                <a:blip r:embed="rId13"/>
              </a:buBlip>
              <a:defRPr sz="4000" kern="1200">
                <a:solidFill>
                  <a:srgbClr val="92552C"/>
                </a:solidFill>
                <a:latin typeface="+mn-lt"/>
                <a:ea typeface="+mn-ea"/>
                <a:cs typeface="+mn-cs"/>
              </a:defRPr>
            </a:lvl1pPr>
            <a:lvl2pPr marL="1082675" indent="-452438" algn="l" defTabSz="914400" rtl="0" eaLnBrk="1" latinLnBrk="0" hangingPunct="1">
              <a:lnSpc>
                <a:spcPct val="90000"/>
              </a:lnSpc>
              <a:spcBef>
                <a:spcPts val="500"/>
              </a:spcBef>
              <a:buClr>
                <a:srgbClr val="92552C"/>
              </a:buClr>
              <a:buFontTx/>
              <a:buBlip>
                <a:blip r:embed="rId13"/>
              </a:buBlip>
              <a:defRPr sz="3600" kern="1200">
                <a:solidFill>
                  <a:srgbClr val="92552C"/>
                </a:solidFill>
                <a:latin typeface="+mn-lt"/>
                <a:ea typeface="+mn-ea"/>
                <a:cs typeface="+mn-cs"/>
              </a:defRPr>
            </a:lvl2pPr>
            <a:lvl3pPr marL="1428750" indent="-346075" algn="l" defTabSz="914400" rtl="0" eaLnBrk="1" latinLnBrk="0" hangingPunct="1">
              <a:lnSpc>
                <a:spcPct val="90000"/>
              </a:lnSpc>
              <a:spcBef>
                <a:spcPts val="500"/>
              </a:spcBef>
              <a:buFontTx/>
              <a:buBlip>
                <a:blip r:embed="rId13"/>
              </a:buBlip>
              <a:tabLst>
                <a:tab pos="1314450" algn="l"/>
              </a:tabLst>
              <a:defRPr sz="3200" kern="1200">
                <a:solidFill>
                  <a:srgbClr val="92552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92552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2552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3400" b="1" u="sng" dirty="0">
                <a:latin typeface="Source Sans Pro" panose="020B0503030403020204" pitchFamily="34" charset="0"/>
                <a:ea typeface="Source Sans Pro" panose="020B0503030403020204" pitchFamily="34" charset="0"/>
              </a:rPr>
              <a:t> </a:t>
            </a:r>
            <a:r>
              <a:rPr lang="en-US" sz="3400" b="1" u="sng" dirty="0">
                <a:latin typeface="+mj-lt"/>
                <a:ea typeface="Source Sans Pro" panose="020B0503030403020204" pitchFamily="34" charset="0"/>
              </a:rPr>
              <a:t>Nights</a:t>
            </a:r>
          </a:p>
          <a:p>
            <a:pPr lvl="1">
              <a:buBlip>
                <a:blip r:embed="rId14"/>
              </a:buBlip>
            </a:pPr>
            <a:r>
              <a:rPr lang="en-US" sz="3400" dirty="0">
                <a:latin typeface="+mj-lt"/>
                <a:ea typeface="Source Sans Pro" panose="020B0503030403020204" pitchFamily="34" charset="0"/>
              </a:rPr>
              <a:t>40 -  55 F</a:t>
            </a:r>
          </a:p>
          <a:p>
            <a:pPr lvl="1">
              <a:buBlip>
                <a:blip r:embed="rId14"/>
              </a:buBlip>
            </a:pPr>
            <a:r>
              <a:rPr lang="en-US" sz="3400" dirty="0">
                <a:latin typeface="+mj-lt"/>
                <a:ea typeface="Source Sans Pro" panose="020B0503030403020204" pitchFamily="34" charset="0"/>
              </a:rPr>
              <a:t>Temperature</a:t>
            </a:r>
            <a:br>
              <a:rPr lang="en-US" sz="3400" dirty="0">
                <a:latin typeface="+mj-lt"/>
                <a:ea typeface="Source Sans Pro" panose="020B0503030403020204" pitchFamily="34" charset="0"/>
              </a:rPr>
            </a:br>
            <a:r>
              <a:rPr lang="en-US" sz="3400" dirty="0">
                <a:latin typeface="+mj-lt"/>
                <a:ea typeface="Source Sans Pro" panose="020B0503030403020204" pitchFamily="34" charset="0"/>
              </a:rPr>
              <a:t>drops at night!</a:t>
            </a:r>
          </a:p>
          <a:p>
            <a:pPr lvl="1">
              <a:buBlip>
                <a:blip r:embed="rId14"/>
              </a:buBlip>
            </a:pPr>
            <a:r>
              <a:rPr lang="en-US" sz="3400" dirty="0">
                <a:latin typeface="+mj-lt"/>
                <a:ea typeface="Source Sans Pro" panose="020B0503030403020204" pitchFamily="34" charset="0"/>
              </a:rPr>
              <a:t>Occasional </a:t>
            </a:r>
            <a:br>
              <a:rPr lang="en-US" sz="3400" dirty="0">
                <a:latin typeface="+mj-lt"/>
                <a:ea typeface="Source Sans Pro" panose="020B0503030403020204" pitchFamily="34" charset="0"/>
              </a:rPr>
            </a:br>
            <a:r>
              <a:rPr lang="en-US" sz="3400" dirty="0">
                <a:latin typeface="+mj-lt"/>
                <a:ea typeface="Source Sans Pro" panose="020B0503030403020204" pitchFamily="34" charset="0"/>
              </a:rPr>
              <a:t>night showers </a:t>
            </a:r>
          </a:p>
        </p:txBody>
      </p:sp>
      <p:pic>
        <p:nvPicPr>
          <p:cNvPr id="3" name="Graphic 2" descr="Water with solid fill">
            <a:extLst>
              <a:ext uri="{FF2B5EF4-FFF2-40B4-BE49-F238E27FC236}">
                <a16:creationId xmlns:a16="http://schemas.microsoft.com/office/drawing/2014/main" id="{50E89F87-D883-0B72-AEF3-FBF9227B90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87359">
            <a:off x="7677023" y="1452349"/>
            <a:ext cx="225288" cy="458085"/>
          </a:xfrm>
          <a:prstGeom prst="rect">
            <a:avLst/>
          </a:prstGeom>
        </p:spPr>
      </p:pic>
    </p:spTree>
    <p:extLst>
      <p:ext uri="{BB962C8B-B14F-4D97-AF65-F5344CB8AC3E}">
        <p14:creationId xmlns:p14="http://schemas.microsoft.com/office/powerpoint/2010/main" val="355964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9EC0-4A4D-30EE-BD33-0F1A9EE3ACF4}"/>
              </a:ext>
            </a:extLst>
          </p:cNvPr>
          <p:cNvSpPr>
            <a:spLocks noGrp="1"/>
          </p:cNvSpPr>
          <p:nvPr>
            <p:ph type="title"/>
          </p:nvPr>
        </p:nvSpPr>
        <p:spPr/>
        <p:txBody>
          <a:bodyPr/>
          <a:lstStyle/>
          <a:p>
            <a:r>
              <a:rPr lang="en-US" b="1" dirty="0">
                <a:solidFill>
                  <a:srgbClr val="92552C"/>
                </a:solidFill>
              </a:rPr>
              <a:t>Encounter Wildlife</a:t>
            </a:r>
            <a:endParaRPr lang="en-US" dirty="0"/>
          </a:p>
        </p:txBody>
      </p:sp>
      <p:pic>
        <p:nvPicPr>
          <p:cNvPr id="9" name="Picture 4">
            <a:extLst>
              <a:ext uri="{FF2B5EF4-FFF2-40B4-BE49-F238E27FC236}">
                <a16:creationId xmlns:a16="http://schemas.microsoft.com/office/drawing/2014/main" id="{D8024164-FA47-7D85-0AAA-3D84B8FC285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5752" y="4091155"/>
            <a:ext cx="3990573" cy="197982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descr="F:\DCIM\100OLYMP\P7163461.JPG">
            <a:extLst>
              <a:ext uri="{FF2B5EF4-FFF2-40B4-BE49-F238E27FC236}">
                <a16:creationId xmlns:a16="http://schemas.microsoft.com/office/drawing/2014/main" id="{16390975-6FD8-9FFA-14ED-ABD05634F73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5409015" y="1462700"/>
            <a:ext cx="3192458" cy="259525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1" name="Picture 2" descr="Mule Deer | National Wildlife Federation">
            <a:extLst>
              <a:ext uri="{FF2B5EF4-FFF2-40B4-BE49-F238E27FC236}">
                <a16:creationId xmlns:a16="http://schemas.microsoft.com/office/drawing/2014/main" id="{F80F56A7-81FF-F19E-BA76-345A2012F73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6991" y="1479187"/>
            <a:ext cx="5082024" cy="254101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767F321-8C26-5573-E579-965AAC8D64A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59395" y="4091155"/>
            <a:ext cx="3056357" cy="2086210"/>
          </a:xfrm>
          <a:prstGeom prst="rect">
            <a:avLst/>
          </a:prstGeom>
          <a:effectLst>
            <a:softEdge rad="63500"/>
          </a:effectLst>
        </p:spPr>
      </p:pic>
    </p:spTree>
    <p:extLst>
      <p:ext uri="{BB962C8B-B14F-4D97-AF65-F5344CB8AC3E}">
        <p14:creationId xmlns:p14="http://schemas.microsoft.com/office/powerpoint/2010/main" val="136154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C6656-BB8F-9F6C-F76C-E0520BEBB6B6}"/>
              </a:ext>
            </a:extLst>
          </p:cNvPr>
          <p:cNvSpPr>
            <a:spLocks noGrp="1"/>
          </p:cNvSpPr>
          <p:nvPr>
            <p:ph type="ctrTitle"/>
          </p:nvPr>
        </p:nvSpPr>
        <p:spPr>
          <a:xfrm>
            <a:off x="651051" y="119430"/>
            <a:ext cx="7772400" cy="906462"/>
          </a:xfrm>
        </p:spPr>
        <p:txBody>
          <a:bodyPr>
            <a:normAutofit fontScale="90000"/>
          </a:bodyPr>
          <a:lstStyle/>
          <a:p>
            <a:r>
              <a:rPr lang="en-US" b="1" dirty="0"/>
              <a:t>Philmont Experiences</a:t>
            </a:r>
          </a:p>
        </p:txBody>
      </p:sp>
      <p:sp>
        <p:nvSpPr>
          <p:cNvPr id="9" name="TextBox 8">
            <a:extLst>
              <a:ext uri="{FF2B5EF4-FFF2-40B4-BE49-F238E27FC236}">
                <a16:creationId xmlns:a16="http://schemas.microsoft.com/office/drawing/2014/main" id="{EEDF21FC-0773-7DE8-BEC3-2606B096C5B9}"/>
              </a:ext>
            </a:extLst>
          </p:cNvPr>
          <p:cNvSpPr txBox="1"/>
          <p:nvPr/>
        </p:nvSpPr>
        <p:spPr>
          <a:xfrm>
            <a:off x="517241" y="2932118"/>
            <a:ext cx="2468880" cy="461665"/>
          </a:xfrm>
          <a:prstGeom prst="rect">
            <a:avLst/>
          </a:prstGeom>
          <a:noFill/>
        </p:spPr>
        <p:txBody>
          <a:bodyPr wrap="square" rtlCol="0">
            <a:spAutoFit/>
          </a:bodyPr>
          <a:lstStyle/>
          <a:p>
            <a:pPr algn="ctr"/>
            <a:r>
              <a:rPr lang="en-US" sz="2400" dirty="0">
                <a:solidFill>
                  <a:srgbClr val="92552C"/>
                </a:solidFill>
                <a:latin typeface="Avenir Next LT Pro Demi" panose="020B0704020202020204" pitchFamily="34" charset="0"/>
              </a:rPr>
              <a:t>Crew Treks</a:t>
            </a:r>
          </a:p>
        </p:txBody>
      </p:sp>
      <p:sp>
        <p:nvSpPr>
          <p:cNvPr id="13" name="TextBox 12">
            <a:extLst>
              <a:ext uri="{FF2B5EF4-FFF2-40B4-BE49-F238E27FC236}">
                <a16:creationId xmlns:a16="http://schemas.microsoft.com/office/drawing/2014/main" id="{88573A14-94CF-AAD8-331F-984AC50018D0}"/>
              </a:ext>
            </a:extLst>
          </p:cNvPr>
          <p:cNvSpPr txBox="1"/>
          <p:nvPr/>
        </p:nvSpPr>
        <p:spPr>
          <a:xfrm>
            <a:off x="6310122" y="5412852"/>
            <a:ext cx="2461260" cy="461665"/>
          </a:xfrm>
          <a:prstGeom prst="rect">
            <a:avLst/>
          </a:prstGeom>
          <a:noFill/>
        </p:spPr>
        <p:txBody>
          <a:bodyPr wrap="square" rtlCol="0">
            <a:spAutoFit/>
          </a:bodyPr>
          <a:lstStyle/>
          <a:p>
            <a:pPr algn="ctr"/>
            <a:r>
              <a:rPr lang="en-US" sz="2400" dirty="0">
                <a:solidFill>
                  <a:srgbClr val="92552C"/>
                </a:solidFill>
                <a:latin typeface="Avenir Next LT Pro Demi" panose="020B0704020202020204" pitchFamily="34" charset="0"/>
              </a:rPr>
              <a:t>Jobs</a:t>
            </a:r>
          </a:p>
        </p:txBody>
      </p:sp>
      <p:pic>
        <p:nvPicPr>
          <p:cNvPr id="19" name="Picture 18" descr="A person and person climbing a rock&#10;&#10;AI-generated content may be incorrect.">
            <a:extLst>
              <a:ext uri="{FF2B5EF4-FFF2-40B4-BE49-F238E27FC236}">
                <a16:creationId xmlns:a16="http://schemas.microsoft.com/office/drawing/2014/main" id="{A25211F5-6C4D-1696-3F3A-C9CADF9F3AF0}"/>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6356089" y="3299487"/>
            <a:ext cx="2176272" cy="2176272"/>
          </a:xfrm>
          <a:prstGeom prst="rect">
            <a:avLst/>
          </a:prstGeom>
          <a:effectLst>
            <a:softEdge rad="63500"/>
          </a:effectLst>
        </p:spPr>
      </p:pic>
      <p:pic>
        <p:nvPicPr>
          <p:cNvPr id="20" name="Picture 19">
            <a:extLst>
              <a:ext uri="{FF2B5EF4-FFF2-40B4-BE49-F238E27FC236}">
                <a16:creationId xmlns:a16="http://schemas.microsoft.com/office/drawing/2014/main" id="{75731F76-8C5A-EA76-E8F9-9EB6D5047B59}"/>
              </a:ext>
            </a:extLst>
          </p:cNvPr>
          <p:cNvPicPr preferRelativeResize="0">
            <a:picLocks/>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tretch>
            <a:fillRect/>
          </a:stretch>
        </p:blipFill>
        <p:spPr>
          <a:xfrm>
            <a:off x="680217" y="890869"/>
            <a:ext cx="2176272" cy="2176272"/>
          </a:xfrm>
          <a:prstGeom prst="rect">
            <a:avLst/>
          </a:prstGeom>
          <a:effectLst>
            <a:softEdge rad="63500"/>
          </a:effectLst>
        </p:spPr>
      </p:pic>
      <p:sp>
        <p:nvSpPr>
          <p:cNvPr id="11" name="TextBox 10">
            <a:extLst>
              <a:ext uri="{FF2B5EF4-FFF2-40B4-BE49-F238E27FC236}">
                <a16:creationId xmlns:a16="http://schemas.microsoft.com/office/drawing/2014/main" id="{ECBC4775-1A65-19F7-53E1-FC4B9EBB019A}"/>
              </a:ext>
            </a:extLst>
          </p:cNvPr>
          <p:cNvSpPr txBox="1"/>
          <p:nvPr/>
        </p:nvSpPr>
        <p:spPr>
          <a:xfrm>
            <a:off x="6284222" y="2900728"/>
            <a:ext cx="2461260" cy="461665"/>
          </a:xfrm>
          <a:prstGeom prst="rect">
            <a:avLst/>
          </a:prstGeom>
          <a:noFill/>
        </p:spPr>
        <p:txBody>
          <a:bodyPr wrap="square" rtlCol="0">
            <a:spAutoFit/>
          </a:bodyPr>
          <a:lstStyle/>
          <a:p>
            <a:r>
              <a:rPr lang="en-US" sz="2400" dirty="0">
                <a:solidFill>
                  <a:srgbClr val="92552C"/>
                </a:solidFill>
                <a:latin typeface="Avenir Next LT Pro Demi" panose="020B0704020202020204" pitchFamily="34" charset="0"/>
              </a:rPr>
              <a:t>Training Center</a:t>
            </a:r>
          </a:p>
        </p:txBody>
      </p:sp>
      <p:sp>
        <p:nvSpPr>
          <p:cNvPr id="12" name="TextBox 11">
            <a:extLst>
              <a:ext uri="{FF2B5EF4-FFF2-40B4-BE49-F238E27FC236}">
                <a16:creationId xmlns:a16="http://schemas.microsoft.com/office/drawing/2014/main" id="{8F76499D-A7B1-43EC-5F5C-05FA56B5B2C0}"/>
              </a:ext>
            </a:extLst>
          </p:cNvPr>
          <p:cNvSpPr txBox="1"/>
          <p:nvPr/>
        </p:nvSpPr>
        <p:spPr>
          <a:xfrm>
            <a:off x="3583341" y="5412852"/>
            <a:ext cx="2461260" cy="769441"/>
          </a:xfrm>
          <a:prstGeom prst="rect">
            <a:avLst/>
          </a:prstGeom>
          <a:noFill/>
        </p:spPr>
        <p:txBody>
          <a:bodyPr wrap="square" rtlCol="0">
            <a:spAutoFit/>
          </a:bodyPr>
          <a:lstStyle/>
          <a:p>
            <a:pPr algn="ctr"/>
            <a:r>
              <a:rPr lang="en-US" sz="2200" dirty="0">
                <a:solidFill>
                  <a:srgbClr val="92552C"/>
                </a:solidFill>
                <a:latin typeface="Avenir Next LT Pro Demi" panose="020B0704020202020204" pitchFamily="34" charset="0"/>
              </a:rPr>
              <a:t>Family and</a:t>
            </a:r>
            <a:br>
              <a:rPr lang="en-US" sz="2200" dirty="0">
                <a:solidFill>
                  <a:srgbClr val="92552C"/>
                </a:solidFill>
                <a:latin typeface="Avenir Next LT Pro Demi" panose="020B0704020202020204" pitchFamily="34" charset="0"/>
              </a:rPr>
            </a:br>
            <a:r>
              <a:rPr lang="en-US" sz="2200" dirty="0">
                <a:solidFill>
                  <a:srgbClr val="92552C"/>
                </a:solidFill>
                <a:latin typeface="Avenir Next LT Pro Demi" panose="020B0704020202020204" pitchFamily="34" charset="0"/>
              </a:rPr>
              <a:t>Unit Camps</a:t>
            </a:r>
          </a:p>
        </p:txBody>
      </p:sp>
      <p:pic>
        <p:nvPicPr>
          <p:cNvPr id="22" name="Picture 21">
            <a:extLst>
              <a:ext uri="{FF2B5EF4-FFF2-40B4-BE49-F238E27FC236}">
                <a16:creationId xmlns:a16="http://schemas.microsoft.com/office/drawing/2014/main" id="{21F02556-8211-8B78-0114-22F68DBF23D5}"/>
              </a:ext>
            </a:extLst>
          </p:cNvPr>
          <p:cNvPicPr preferRelativeResize="0">
            <a:picLocks/>
          </p:cNvPicPr>
          <p:nvPr/>
        </p:nvPicPr>
        <p:blipFill>
          <a:blip r:embed="rId6" cstate="email">
            <a:extLst>
              <a:ext uri="{28A0092B-C50C-407E-A947-70E740481C1C}">
                <a14:useLocalDpi xmlns:a14="http://schemas.microsoft.com/office/drawing/2010/main"/>
              </a:ext>
            </a:extLst>
          </a:blip>
          <a:stretch>
            <a:fillRect/>
          </a:stretch>
        </p:blipFill>
        <p:spPr>
          <a:xfrm>
            <a:off x="6328703" y="869629"/>
            <a:ext cx="2176272" cy="2176272"/>
          </a:xfrm>
          <a:prstGeom prst="rect">
            <a:avLst/>
          </a:prstGeom>
          <a:effectLst>
            <a:softEdge rad="63500"/>
          </a:effectLst>
        </p:spPr>
      </p:pic>
      <p:pic>
        <p:nvPicPr>
          <p:cNvPr id="23" name="Picture 22">
            <a:extLst>
              <a:ext uri="{FF2B5EF4-FFF2-40B4-BE49-F238E27FC236}">
                <a16:creationId xmlns:a16="http://schemas.microsoft.com/office/drawing/2014/main" id="{916AAB97-3145-E647-5124-FEF44DD8000D}"/>
              </a:ext>
            </a:extLst>
          </p:cNvPr>
          <p:cNvPicPr preferRelativeResize="0">
            <a:picLocks/>
          </p:cNvPicPr>
          <p:nvPr/>
        </p:nvPicPr>
        <p:blipFill>
          <a:blip r:embed="rId7" cstate="email">
            <a:extLst>
              <a:ext uri="{28A0092B-C50C-407E-A947-70E740481C1C}">
                <a14:useLocalDpi xmlns:a14="http://schemas.microsoft.com/office/drawing/2010/main"/>
              </a:ext>
            </a:extLst>
          </a:blip>
          <a:stretch>
            <a:fillRect/>
          </a:stretch>
        </p:blipFill>
        <p:spPr>
          <a:xfrm>
            <a:off x="3547035" y="3299487"/>
            <a:ext cx="2176272" cy="2176272"/>
          </a:xfrm>
          <a:prstGeom prst="rect">
            <a:avLst/>
          </a:prstGeom>
          <a:effectLst>
            <a:softEdge rad="63500"/>
          </a:effectLst>
        </p:spPr>
      </p:pic>
      <p:sp>
        <p:nvSpPr>
          <p:cNvPr id="10" name="TextBox 9">
            <a:extLst>
              <a:ext uri="{FF2B5EF4-FFF2-40B4-BE49-F238E27FC236}">
                <a16:creationId xmlns:a16="http://schemas.microsoft.com/office/drawing/2014/main" id="{207114E1-B79D-0BE8-BF06-C1EA20D5870D}"/>
              </a:ext>
            </a:extLst>
          </p:cNvPr>
          <p:cNvSpPr txBox="1"/>
          <p:nvPr/>
        </p:nvSpPr>
        <p:spPr>
          <a:xfrm>
            <a:off x="3582597" y="2941650"/>
            <a:ext cx="2105149" cy="461665"/>
          </a:xfrm>
          <a:prstGeom prst="rect">
            <a:avLst/>
          </a:prstGeom>
          <a:noFill/>
        </p:spPr>
        <p:txBody>
          <a:bodyPr wrap="square" rtlCol="0">
            <a:spAutoFit/>
          </a:bodyPr>
          <a:lstStyle/>
          <a:p>
            <a:pPr algn="ctr"/>
            <a:r>
              <a:rPr lang="en-US" sz="2400" dirty="0">
                <a:solidFill>
                  <a:srgbClr val="92552C"/>
                </a:solidFill>
                <a:latin typeface="Avenir Next LT Pro Demi" panose="020B0704020202020204" pitchFamily="34" charset="0"/>
              </a:rPr>
              <a:t>Individuals</a:t>
            </a:r>
          </a:p>
        </p:txBody>
      </p:sp>
      <p:sp>
        <p:nvSpPr>
          <p:cNvPr id="15" name="TextBox 14">
            <a:extLst>
              <a:ext uri="{FF2B5EF4-FFF2-40B4-BE49-F238E27FC236}">
                <a16:creationId xmlns:a16="http://schemas.microsoft.com/office/drawing/2014/main" id="{66A59514-629F-5978-C5F6-960F1E123F19}"/>
              </a:ext>
            </a:extLst>
          </p:cNvPr>
          <p:cNvSpPr txBox="1"/>
          <p:nvPr/>
        </p:nvSpPr>
        <p:spPr>
          <a:xfrm>
            <a:off x="386959" y="5505117"/>
            <a:ext cx="3117501" cy="400110"/>
          </a:xfrm>
          <a:prstGeom prst="rect">
            <a:avLst/>
          </a:prstGeom>
          <a:noFill/>
        </p:spPr>
        <p:txBody>
          <a:bodyPr wrap="square" rtlCol="0">
            <a:spAutoFit/>
          </a:bodyPr>
          <a:lstStyle/>
          <a:p>
            <a:pPr algn="ctr"/>
            <a:r>
              <a:rPr lang="en-US" sz="2000" dirty="0">
                <a:solidFill>
                  <a:srgbClr val="92552C"/>
                </a:solidFill>
                <a:latin typeface="Avenir Next LT Pro Demi" panose="020B0704020202020204" pitchFamily="34" charset="0"/>
              </a:rPr>
              <a:t>Off-Season</a:t>
            </a:r>
          </a:p>
        </p:txBody>
      </p:sp>
      <p:pic>
        <p:nvPicPr>
          <p:cNvPr id="21" name="Picture 20">
            <a:extLst>
              <a:ext uri="{FF2B5EF4-FFF2-40B4-BE49-F238E27FC236}">
                <a16:creationId xmlns:a16="http://schemas.microsoft.com/office/drawing/2014/main" id="{6EE72375-A7C6-6B9B-8A13-18E6CBC9CE05}"/>
              </a:ext>
            </a:extLst>
          </p:cNvPr>
          <p:cNvPicPr preferRelativeResize="0">
            <a:picLocks/>
          </p:cNvPicPr>
          <p:nvPr/>
        </p:nvPicPr>
        <p:blipFill>
          <a:blip r:embed="rId8" cstate="email">
            <a:extLst>
              <a:ext uri="{28A0092B-C50C-407E-A947-70E740481C1C}">
                <a14:useLocalDpi xmlns:a14="http://schemas.microsoft.com/office/drawing/2010/main"/>
              </a:ext>
            </a:extLst>
          </a:blip>
          <a:stretch>
            <a:fillRect/>
          </a:stretch>
        </p:blipFill>
        <p:spPr>
          <a:xfrm>
            <a:off x="3504460" y="890869"/>
            <a:ext cx="2176272" cy="2176272"/>
          </a:xfrm>
          <a:prstGeom prst="rect">
            <a:avLst/>
          </a:prstGeom>
          <a:effectLst>
            <a:softEdge rad="63500"/>
          </a:effectLst>
        </p:spPr>
      </p:pic>
      <p:pic>
        <p:nvPicPr>
          <p:cNvPr id="24" name="Picture 23">
            <a:extLst>
              <a:ext uri="{FF2B5EF4-FFF2-40B4-BE49-F238E27FC236}">
                <a16:creationId xmlns:a16="http://schemas.microsoft.com/office/drawing/2014/main" id="{1FB4BF88-4301-EDCA-D4E1-AC86A17BAC19}"/>
              </a:ext>
            </a:extLst>
          </p:cNvPr>
          <p:cNvPicPr preferRelativeResize="0">
            <a:picLocks/>
          </p:cNvPicPr>
          <p:nvPr/>
        </p:nvPicPr>
        <p:blipFill>
          <a:blip r:embed="rId9" cstate="email">
            <a:extLst>
              <a:ext uri="{28A0092B-C50C-407E-A947-70E740481C1C}">
                <a14:useLocalDpi xmlns:a14="http://schemas.microsoft.com/office/drawing/2010/main"/>
              </a:ext>
            </a:extLst>
          </a:blip>
          <a:stretch>
            <a:fillRect/>
          </a:stretch>
        </p:blipFill>
        <p:spPr>
          <a:xfrm>
            <a:off x="774287" y="3361314"/>
            <a:ext cx="2176272" cy="2176272"/>
          </a:xfrm>
          <a:prstGeom prst="rect">
            <a:avLst/>
          </a:prstGeom>
          <a:effectLst>
            <a:softEdge rad="63500"/>
          </a:effectLst>
        </p:spPr>
      </p:pic>
    </p:spTree>
    <p:extLst>
      <p:ext uri="{BB962C8B-B14F-4D97-AF65-F5344CB8AC3E}">
        <p14:creationId xmlns:p14="http://schemas.microsoft.com/office/powerpoint/2010/main" val="295328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1448EA-90C1-0B68-F483-68A81057074D}"/>
              </a:ext>
            </a:extLst>
          </p:cNvPr>
          <p:cNvSpPr>
            <a:spLocks noGrp="1"/>
          </p:cNvSpPr>
          <p:nvPr>
            <p:ph type="title"/>
          </p:nvPr>
        </p:nvSpPr>
        <p:spPr/>
        <p:txBody>
          <a:bodyPr/>
          <a:lstStyle/>
          <a:p>
            <a:r>
              <a:rPr lang="en-US" b="1" dirty="0">
                <a:solidFill>
                  <a:srgbClr val="92552C"/>
                </a:solidFill>
              </a:rPr>
              <a:t>Words of Wisdom</a:t>
            </a:r>
            <a:endParaRPr lang="en-US" dirty="0"/>
          </a:p>
        </p:txBody>
      </p:sp>
      <p:sp>
        <p:nvSpPr>
          <p:cNvPr id="6" name="Text Placeholder 5">
            <a:extLst>
              <a:ext uri="{FF2B5EF4-FFF2-40B4-BE49-F238E27FC236}">
                <a16:creationId xmlns:a16="http://schemas.microsoft.com/office/drawing/2014/main" id="{FE5A3DA4-58EF-7D63-BCC2-95D4942572E5}"/>
              </a:ext>
            </a:extLst>
          </p:cNvPr>
          <p:cNvSpPr>
            <a:spLocks noGrp="1"/>
          </p:cNvSpPr>
          <p:nvPr>
            <p:ph type="body" sz="quarter" idx="10"/>
          </p:nvPr>
        </p:nvSpPr>
        <p:spPr>
          <a:xfrm>
            <a:off x="628650" y="1572865"/>
            <a:ext cx="4556667" cy="4248072"/>
          </a:xfrm>
        </p:spPr>
        <p:txBody>
          <a:bodyPr>
            <a:normAutofit fontScale="85000" lnSpcReduction="10000"/>
          </a:bodyPr>
          <a:lstStyle/>
          <a:p>
            <a:pPr marL="457200" indent="-457200">
              <a:lnSpc>
                <a:spcPct val="120000"/>
              </a:lnSpc>
              <a:spcBef>
                <a:spcPts val="0"/>
              </a:spcBef>
              <a:buClr>
                <a:srgbClr val="92552C"/>
              </a:buClr>
            </a:pPr>
            <a:r>
              <a:rPr lang="en-US" sz="4000" dirty="0">
                <a:solidFill>
                  <a:srgbClr val="92552C"/>
                </a:solidFill>
                <a:latin typeface="+mj-lt"/>
                <a:ea typeface="Source Sans Pro" panose="020B0503030403020204" pitchFamily="34" charset="0"/>
              </a:rPr>
              <a:t>Get in shape!</a:t>
            </a:r>
          </a:p>
          <a:p>
            <a:pPr marL="457200" indent="-457200">
              <a:lnSpc>
                <a:spcPct val="120000"/>
              </a:lnSpc>
              <a:spcBef>
                <a:spcPts val="0"/>
              </a:spcBef>
              <a:buClr>
                <a:srgbClr val="92552C"/>
              </a:buClr>
            </a:pPr>
            <a:r>
              <a:rPr lang="en-US" sz="4000" dirty="0">
                <a:solidFill>
                  <a:srgbClr val="92552C"/>
                </a:solidFill>
                <a:latin typeface="+mj-lt"/>
                <a:ea typeface="Source Sans Pro" panose="020B0503030403020204" pitchFamily="34" charset="0"/>
              </a:rPr>
              <a:t>Read everything Philmont sends you</a:t>
            </a:r>
          </a:p>
          <a:p>
            <a:pPr marL="457200" indent="-457200">
              <a:lnSpc>
                <a:spcPct val="120000"/>
              </a:lnSpc>
              <a:spcBef>
                <a:spcPts val="0"/>
              </a:spcBef>
              <a:buClr>
                <a:srgbClr val="92552C"/>
              </a:buClr>
            </a:pPr>
            <a:r>
              <a:rPr lang="en-US" sz="4000" dirty="0">
                <a:solidFill>
                  <a:srgbClr val="92552C"/>
                </a:solidFill>
                <a:latin typeface="+mj-lt"/>
                <a:ea typeface="Source Sans Pro" panose="020B0503030403020204" pitchFamily="34" charset="0"/>
              </a:rPr>
              <a:t>Read it again!</a:t>
            </a:r>
          </a:p>
          <a:p>
            <a:pPr marL="457200" indent="-457200">
              <a:lnSpc>
                <a:spcPct val="120000"/>
              </a:lnSpc>
              <a:spcBef>
                <a:spcPts val="0"/>
              </a:spcBef>
              <a:buClr>
                <a:srgbClr val="92552C"/>
              </a:buClr>
            </a:pPr>
            <a:r>
              <a:rPr lang="en-US" sz="4000" dirty="0">
                <a:solidFill>
                  <a:srgbClr val="92552C"/>
                </a:solidFill>
                <a:latin typeface="+mj-lt"/>
                <a:ea typeface="Source Sans Pro" panose="020B0503030403020204" pitchFamily="34" charset="0"/>
              </a:rPr>
              <a:t>Have extra adult on-deck</a:t>
            </a:r>
          </a:p>
          <a:p>
            <a:pPr marL="457200" indent="-457200">
              <a:lnSpc>
                <a:spcPct val="120000"/>
              </a:lnSpc>
              <a:spcBef>
                <a:spcPts val="0"/>
              </a:spcBef>
              <a:buClr>
                <a:srgbClr val="92552C"/>
              </a:buClr>
            </a:pPr>
            <a:r>
              <a:rPr lang="en-US" sz="4000" dirty="0">
                <a:solidFill>
                  <a:srgbClr val="92552C"/>
                </a:solidFill>
                <a:latin typeface="+mj-lt"/>
                <a:ea typeface="Source Sans Pro" panose="020B0503030403020204" pitchFamily="34" charset="0"/>
              </a:rPr>
              <a:t>Make it affordable</a:t>
            </a:r>
          </a:p>
          <a:p>
            <a:endParaRPr lang="en-US" dirty="0"/>
          </a:p>
        </p:txBody>
      </p:sp>
      <p:pic>
        <p:nvPicPr>
          <p:cNvPr id="7" name="Picture 6">
            <a:extLst>
              <a:ext uri="{FF2B5EF4-FFF2-40B4-BE49-F238E27FC236}">
                <a16:creationId xmlns:a16="http://schemas.microsoft.com/office/drawing/2014/main" id="{A0758B3B-EA31-486A-5100-CFFEC550FF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638800" y="1600200"/>
            <a:ext cx="2956155" cy="4038600"/>
          </a:xfrm>
          <a:prstGeom prst="rect">
            <a:avLst/>
          </a:prstGeom>
          <a:effectLst>
            <a:softEdge rad="63500"/>
          </a:effectLst>
        </p:spPr>
      </p:pic>
    </p:spTree>
    <p:extLst>
      <p:ext uri="{BB962C8B-B14F-4D97-AF65-F5344CB8AC3E}">
        <p14:creationId xmlns:p14="http://schemas.microsoft.com/office/powerpoint/2010/main" val="110114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107C8-110C-6C84-9251-8F9D1C4F63F1}"/>
            </a:ext>
          </a:extLst>
        </p:cNvPr>
        <p:cNvGrpSpPr/>
        <p:nvPr/>
      </p:nvGrpSpPr>
      <p:grpSpPr>
        <a:xfrm>
          <a:off x="0" y="0"/>
          <a:ext cx="0" cy="0"/>
          <a:chOff x="0" y="0"/>
          <a:chExt cx="0" cy="0"/>
        </a:xfrm>
      </p:grpSpPr>
      <p:pic>
        <p:nvPicPr>
          <p:cNvPr id="7" name="Picture 6" descr="A group of people in uniform walking on a dirt road&#10;&#10;AI-generated content may be incorrect.">
            <a:extLst>
              <a:ext uri="{FF2B5EF4-FFF2-40B4-BE49-F238E27FC236}">
                <a16:creationId xmlns:a16="http://schemas.microsoft.com/office/drawing/2014/main" id="{20437BC9-629A-692B-E06F-11E9B9E80B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254" y="417069"/>
            <a:ext cx="3614670" cy="3468691"/>
          </a:xfrm>
          <a:prstGeom prst="rect">
            <a:avLst/>
          </a:prstGeom>
          <a:effectLst>
            <a:softEdge rad="63500"/>
          </a:effectLst>
        </p:spPr>
      </p:pic>
      <p:sp>
        <p:nvSpPr>
          <p:cNvPr id="9" name="TextBox 8">
            <a:extLst>
              <a:ext uri="{FF2B5EF4-FFF2-40B4-BE49-F238E27FC236}">
                <a16:creationId xmlns:a16="http://schemas.microsoft.com/office/drawing/2014/main" id="{46886CDF-6EAD-FDEE-458B-387E40E2AB2B}"/>
              </a:ext>
            </a:extLst>
          </p:cNvPr>
          <p:cNvSpPr txBox="1"/>
          <p:nvPr/>
        </p:nvSpPr>
        <p:spPr>
          <a:xfrm>
            <a:off x="743254" y="4263527"/>
            <a:ext cx="10939750" cy="861774"/>
          </a:xfrm>
          <a:custGeom>
            <a:avLst/>
            <a:gdLst>
              <a:gd name="connsiteX0" fmla="*/ 0 w 10939750"/>
              <a:gd name="connsiteY0" fmla="*/ 0 h 861774"/>
              <a:gd name="connsiteX1" fmla="*/ 466379 w 10939750"/>
              <a:gd name="connsiteY1" fmla="*/ 0 h 861774"/>
              <a:gd name="connsiteX2" fmla="*/ 1042155 w 10939750"/>
              <a:gd name="connsiteY2" fmla="*/ 0 h 861774"/>
              <a:gd name="connsiteX3" fmla="*/ 1727329 w 10939750"/>
              <a:gd name="connsiteY3" fmla="*/ 0 h 861774"/>
              <a:gd name="connsiteX4" fmla="*/ 2084310 w 10939750"/>
              <a:gd name="connsiteY4" fmla="*/ 0 h 861774"/>
              <a:gd name="connsiteX5" fmla="*/ 2550689 w 10939750"/>
              <a:gd name="connsiteY5" fmla="*/ 0 h 861774"/>
              <a:gd name="connsiteX6" fmla="*/ 2798273 w 10939750"/>
              <a:gd name="connsiteY6" fmla="*/ 0 h 861774"/>
              <a:gd name="connsiteX7" fmla="*/ 3264652 w 10939750"/>
              <a:gd name="connsiteY7" fmla="*/ 0 h 861774"/>
              <a:gd name="connsiteX8" fmla="*/ 3512236 w 10939750"/>
              <a:gd name="connsiteY8" fmla="*/ 0 h 861774"/>
              <a:gd name="connsiteX9" fmla="*/ 4197409 w 10939750"/>
              <a:gd name="connsiteY9" fmla="*/ 0 h 861774"/>
              <a:gd name="connsiteX10" fmla="*/ 4444993 w 10939750"/>
              <a:gd name="connsiteY10" fmla="*/ 0 h 861774"/>
              <a:gd name="connsiteX11" fmla="*/ 4692577 w 10939750"/>
              <a:gd name="connsiteY11" fmla="*/ 0 h 861774"/>
              <a:gd name="connsiteX12" fmla="*/ 4940161 w 10939750"/>
              <a:gd name="connsiteY12" fmla="*/ 0 h 861774"/>
              <a:gd name="connsiteX13" fmla="*/ 5187745 w 10939750"/>
              <a:gd name="connsiteY13" fmla="*/ 0 h 861774"/>
              <a:gd name="connsiteX14" fmla="*/ 5763521 w 10939750"/>
              <a:gd name="connsiteY14" fmla="*/ 0 h 861774"/>
              <a:gd name="connsiteX15" fmla="*/ 6558092 w 10939750"/>
              <a:gd name="connsiteY15" fmla="*/ 0 h 861774"/>
              <a:gd name="connsiteX16" fmla="*/ 7352664 w 10939750"/>
              <a:gd name="connsiteY16" fmla="*/ 0 h 861774"/>
              <a:gd name="connsiteX17" fmla="*/ 7928440 w 10939750"/>
              <a:gd name="connsiteY17" fmla="*/ 0 h 861774"/>
              <a:gd name="connsiteX18" fmla="*/ 8176024 w 10939750"/>
              <a:gd name="connsiteY18" fmla="*/ 0 h 861774"/>
              <a:gd name="connsiteX19" fmla="*/ 8642402 w 10939750"/>
              <a:gd name="connsiteY19" fmla="*/ 0 h 861774"/>
              <a:gd name="connsiteX20" fmla="*/ 8889986 w 10939750"/>
              <a:gd name="connsiteY20" fmla="*/ 0 h 861774"/>
              <a:gd name="connsiteX21" fmla="*/ 9356365 w 10939750"/>
              <a:gd name="connsiteY21" fmla="*/ 0 h 861774"/>
              <a:gd name="connsiteX22" fmla="*/ 9822744 w 10939750"/>
              <a:gd name="connsiteY22" fmla="*/ 0 h 861774"/>
              <a:gd name="connsiteX23" fmla="*/ 10070328 w 10939750"/>
              <a:gd name="connsiteY23" fmla="*/ 0 h 861774"/>
              <a:gd name="connsiteX24" fmla="*/ 10317912 w 10939750"/>
              <a:gd name="connsiteY24" fmla="*/ 0 h 861774"/>
              <a:gd name="connsiteX25" fmla="*/ 10939750 w 10939750"/>
              <a:gd name="connsiteY25" fmla="*/ 0 h 861774"/>
              <a:gd name="connsiteX26" fmla="*/ 10939750 w 10939750"/>
              <a:gd name="connsiteY26" fmla="*/ 430887 h 861774"/>
              <a:gd name="connsiteX27" fmla="*/ 10939750 w 10939750"/>
              <a:gd name="connsiteY27" fmla="*/ 861774 h 861774"/>
              <a:gd name="connsiteX28" fmla="*/ 10363974 w 10939750"/>
              <a:gd name="connsiteY28" fmla="*/ 861774 h 861774"/>
              <a:gd name="connsiteX29" fmla="*/ 9569402 w 10939750"/>
              <a:gd name="connsiteY29" fmla="*/ 861774 h 861774"/>
              <a:gd name="connsiteX30" fmla="*/ 9212421 w 10939750"/>
              <a:gd name="connsiteY30" fmla="*/ 861774 h 861774"/>
              <a:gd name="connsiteX31" fmla="*/ 8527247 w 10939750"/>
              <a:gd name="connsiteY31" fmla="*/ 861774 h 861774"/>
              <a:gd name="connsiteX32" fmla="*/ 7842073 w 10939750"/>
              <a:gd name="connsiteY32" fmla="*/ 861774 h 861774"/>
              <a:gd name="connsiteX33" fmla="*/ 7156900 w 10939750"/>
              <a:gd name="connsiteY33" fmla="*/ 861774 h 861774"/>
              <a:gd name="connsiteX34" fmla="*/ 6909316 w 10939750"/>
              <a:gd name="connsiteY34" fmla="*/ 861774 h 861774"/>
              <a:gd name="connsiteX35" fmla="*/ 6333539 w 10939750"/>
              <a:gd name="connsiteY35" fmla="*/ 861774 h 861774"/>
              <a:gd name="connsiteX36" fmla="*/ 5867161 w 10939750"/>
              <a:gd name="connsiteY36" fmla="*/ 861774 h 861774"/>
              <a:gd name="connsiteX37" fmla="*/ 5400782 w 10939750"/>
              <a:gd name="connsiteY37" fmla="*/ 861774 h 861774"/>
              <a:gd name="connsiteX38" fmla="*/ 4606211 w 10939750"/>
              <a:gd name="connsiteY38" fmla="*/ 861774 h 861774"/>
              <a:gd name="connsiteX39" fmla="*/ 3811639 w 10939750"/>
              <a:gd name="connsiteY39" fmla="*/ 861774 h 861774"/>
              <a:gd name="connsiteX40" fmla="*/ 3017068 w 10939750"/>
              <a:gd name="connsiteY40" fmla="*/ 861774 h 861774"/>
              <a:gd name="connsiteX41" fmla="*/ 2331894 w 10939750"/>
              <a:gd name="connsiteY41" fmla="*/ 861774 h 861774"/>
              <a:gd name="connsiteX42" fmla="*/ 1756118 w 10939750"/>
              <a:gd name="connsiteY42" fmla="*/ 861774 h 861774"/>
              <a:gd name="connsiteX43" fmla="*/ 1070944 w 10939750"/>
              <a:gd name="connsiteY43" fmla="*/ 861774 h 861774"/>
              <a:gd name="connsiteX44" fmla="*/ 0 w 10939750"/>
              <a:gd name="connsiteY44" fmla="*/ 861774 h 861774"/>
              <a:gd name="connsiteX45" fmla="*/ 0 w 10939750"/>
              <a:gd name="connsiteY45" fmla="*/ 413652 h 861774"/>
              <a:gd name="connsiteX46" fmla="*/ 0 w 10939750"/>
              <a:gd name="connsiteY46"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39750" h="861774" extrusionOk="0">
                <a:moveTo>
                  <a:pt x="0" y="0"/>
                </a:moveTo>
                <a:cubicBezTo>
                  <a:pt x="202320" y="-2220"/>
                  <a:pt x="370968" y="6231"/>
                  <a:pt x="466379" y="0"/>
                </a:cubicBezTo>
                <a:cubicBezTo>
                  <a:pt x="561790" y="-6231"/>
                  <a:pt x="773942" y="62860"/>
                  <a:pt x="1042155" y="0"/>
                </a:cubicBezTo>
                <a:cubicBezTo>
                  <a:pt x="1310368" y="-62860"/>
                  <a:pt x="1509975" y="11481"/>
                  <a:pt x="1727329" y="0"/>
                </a:cubicBezTo>
                <a:cubicBezTo>
                  <a:pt x="1944683" y="-11481"/>
                  <a:pt x="1971424" y="18210"/>
                  <a:pt x="2084310" y="0"/>
                </a:cubicBezTo>
                <a:cubicBezTo>
                  <a:pt x="2197196" y="-18210"/>
                  <a:pt x="2353960" y="31364"/>
                  <a:pt x="2550689" y="0"/>
                </a:cubicBezTo>
                <a:cubicBezTo>
                  <a:pt x="2747418" y="-31364"/>
                  <a:pt x="2680494" y="1414"/>
                  <a:pt x="2798273" y="0"/>
                </a:cubicBezTo>
                <a:cubicBezTo>
                  <a:pt x="2916052" y="-1414"/>
                  <a:pt x="3037033" y="27296"/>
                  <a:pt x="3264652" y="0"/>
                </a:cubicBezTo>
                <a:cubicBezTo>
                  <a:pt x="3492271" y="-27296"/>
                  <a:pt x="3417474" y="19019"/>
                  <a:pt x="3512236" y="0"/>
                </a:cubicBezTo>
                <a:cubicBezTo>
                  <a:pt x="3606998" y="-19019"/>
                  <a:pt x="4016877" y="32171"/>
                  <a:pt x="4197409" y="0"/>
                </a:cubicBezTo>
                <a:cubicBezTo>
                  <a:pt x="4377941" y="-32171"/>
                  <a:pt x="4376739" y="10353"/>
                  <a:pt x="4444993" y="0"/>
                </a:cubicBezTo>
                <a:cubicBezTo>
                  <a:pt x="4513247" y="-10353"/>
                  <a:pt x="4618489" y="12696"/>
                  <a:pt x="4692577" y="0"/>
                </a:cubicBezTo>
                <a:cubicBezTo>
                  <a:pt x="4766665" y="-12696"/>
                  <a:pt x="4880452" y="18954"/>
                  <a:pt x="4940161" y="0"/>
                </a:cubicBezTo>
                <a:cubicBezTo>
                  <a:pt x="4999870" y="-18954"/>
                  <a:pt x="5117209" y="23119"/>
                  <a:pt x="5187745" y="0"/>
                </a:cubicBezTo>
                <a:cubicBezTo>
                  <a:pt x="5258281" y="-23119"/>
                  <a:pt x="5529362" y="52888"/>
                  <a:pt x="5763521" y="0"/>
                </a:cubicBezTo>
                <a:cubicBezTo>
                  <a:pt x="5997680" y="-52888"/>
                  <a:pt x="6394468" y="75728"/>
                  <a:pt x="6558092" y="0"/>
                </a:cubicBezTo>
                <a:cubicBezTo>
                  <a:pt x="6721716" y="-75728"/>
                  <a:pt x="7099968" y="68112"/>
                  <a:pt x="7352664" y="0"/>
                </a:cubicBezTo>
                <a:cubicBezTo>
                  <a:pt x="7605360" y="-68112"/>
                  <a:pt x="7716528" y="24006"/>
                  <a:pt x="7928440" y="0"/>
                </a:cubicBezTo>
                <a:cubicBezTo>
                  <a:pt x="8140352" y="-24006"/>
                  <a:pt x="8079423" y="17125"/>
                  <a:pt x="8176024" y="0"/>
                </a:cubicBezTo>
                <a:cubicBezTo>
                  <a:pt x="8272625" y="-17125"/>
                  <a:pt x="8520904" y="49925"/>
                  <a:pt x="8642402" y="0"/>
                </a:cubicBezTo>
                <a:cubicBezTo>
                  <a:pt x="8763900" y="-49925"/>
                  <a:pt x="8819885" y="5295"/>
                  <a:pt x="8889986" y="0"/>
                </a:cubicBezTo>
                <a:cubicBezTo>
                  <a:pt x="8960087" y="-5295"/>
                  <a:pt x="9161404" y="15498"/>
                  <a:pt x="9356365" y="0"/>
                </a:cubicBezTo>
                <a:cubicBezTo>
                  <a:pt x="9551326" y="-15498"/>
                  <a:pt x="9704764" y="15805"/>
                  <a:pt x="9822744" y="0"/>
                </a:cubicBezTo>
                <a:cubicBezTo>
                  <a:pt x="9940724" y="-15805"/>
                  <a:pt x="9986903" y="2155"/>
                  <a:pt x="10070328" y="0"/>
                </a:cubicBezTo>
                <a:cubicBezTo>
                  <a:pt x="10153753" y="-2155"/>
                  <a:pt x="10197674" y="17460"/>
                  <a:pt x="10317912" y="0"/>
                </a:cubicBezTo>
                <a:cubicBezTo>
                  <a:pt x="10438150" y="-17460"/>
                  <a:pt x="10676581" y="4854"/>
                  <a:pt x="10939750" y="0"/>
                </a:cubicBezTo>
                <a:cubicBezTo>
                  <a:pt x="10991162" y="88091"/>
                  <a:pt x="10919969" y="215873"/>
                  <a:pt x="10939750" y="430887"/>
                </a:cubicBezTo>
                <a:cubicBezTo>
                  <a:pt x="10959531" y="645901"/>
                  <a:pt x="10903544" y="680782"/>
                  <a:pt x="10939750" y="861774"/>
                </a:cubicBezTo>
                <a:cubicBezTo>
                  <a:pt x="10720515" y="922646"/>
                  <a:pt x="10494112" y="812136"/>
                  <a:pt x="10363974" y="861774"/>
                </a:cubicBezTo>
                <a:cubicBezTo>
                  <a:pt x="10233836" y="911412"/>
                  <a:pt x="9731517" y="840062"/>
                  <a:pt x="9569402" y="861774"/>
                </a:cubicBezTo>
                <a:cubicBezTo>
                  <a:pt x="9407287" y="883486"/>
                  <a:pt x="9346368" y="846662"/>
                  <a:pt x="9212421" y="861774"/>
                </a:cubicBezTo>
                <a:cubicBezTo>
                  <a:pt x="9078474" y="876886"/>
                  <a:pt x="8694827" y="814808"/>
                  <a:pt x="8527247" y="861774"/>
                </a:cubicBezTo>
                <a:cubicBezTo>
                  <a:pt x="8359667" y="908740"/>
                  <a:pt x="8158474" y="824253"/>
                  <a:pt x="7842073" y="861774"/>
                </a:cubicBezTo>
                <a:cubicBezTo>
                  <a:pt x="7525672" y="899295"/>
                  <a:pt x="7342933" y="803167"/>
                  <a:pt x="7156900" y="861774"/>
                </a:cubicBezTo>
                <a:cubicBezTo>
                  <a:pt x="6970867" y="920381"/>
                  <a:pt x="6997193" y="854541"/>
                  <a:pt x="6909316" y="861774"/>
                </a:cubicBezTo>
                <a:cubicBezTo>
                  <a:pt x="6821439" y="869007"/>
                  <a:pt x="6477463" y="796661"/>
                  <a:pt x="6333539" y="861774"/>
                </a:cubicBezTo>
                <a:cubicBezTo>
                  <a:pt x="6189615" y="926887"/>
                  <a:pt x="6082714" y="838038"/>
                  <a:pt x="5867161" y="861774"/>
                </a:cubicBezTo>
                <a:cubicBezTo>
                  <a:pt x="5651608" y="885510"/>
                  <a:pt x="5531570" y="847443"/>
                  <a:pt x="5400782" y="861774"/>
                </a:cubicBezTo>
                <a:cubicBezTo>
                  <a:pt x="5269994" y="876105"/>
                  <a:pt x="4987300" y="828871"/>
                  <a:pt x="4606211" y="861774"/>
                </a:cubicBezTo>
                <a:cubicBezTo>
                  <a:pt x="4225122" y="894677"/>
                  <a:pt x="4070138" y="833223"/>
                  <a:pt x="3811639" y="861774"/>
                </a:cubicBezTo>
                <a:cubicBezTo>
                  <a:pt x="3553140" y="890325"/>
                  <a:pt x="3260059" y="843570"/>
                  <a:pt x="3017068" y="861774"/>
                </a:cubicBezTo>
                <a:cubicBezTo>
                  <a:pt x="2774077" y="879978"/>
                  <a:pt x="2534235" y="832661"/>
                  <a:pt x="2331894" y="861774"/>
                </a:cubicBezTo>
                <a:cubicBezTo>
                  <a:pt x="2129553" y="890887"/>
                  <a:pt x="1949148" y="824538"/>
                  <a:pt x="1756118" y="861774"/>
                </a:cubicBezTo>
                <a:cubicBezTo>
                  <a:pt x="1563088" y="899010"/>
                  <a:pt x="1382082" y="817561"/>
                  <a:pt x="1070944" y="861774"/>
                </a:cubicBezTo>
                <a:cubicBezTo>
                  <a:pt x="759806" y="905987"/>
                  <a:pt x="255382" y="760400"/>
                  <a:pt x="0" y="861774"/>
                </a:cubicBezTo>
                <a:cubicBezTo>
                  <a:pt x="-12153" y="736917"/>
                  <a:pt x="38180" y="583387"/>
                  <a:pt x="0" y="413652"/>
                </a:cubicBezTo>
                <a:cubicBezTo>
                  <a:pt x="-38180" y="243917"/>
                  <a:pt x="7200" y="161897"/>
                  <a:pt x="0" y="0"/>
                </a:cubicBezTo>
                <a:close/>
              </a:path>
            </a:pathLst>
          </a:custGeom>
          <a:noFill/>
          <a:ln w="76200">
            <a:noFill/>
            <a:extLst>
              <a:ext uri="{C807C97D-BFC1-408E-A445-0C87EB9F89A2}">
                <ask:lineSketchStyleProps xmlns:ask="http://schemas.microsoft.com/office/drawing/2018/sketchyshapes" sd="2444365566">
                  <a:prstGeom prst="rect">
                    <a:avLst/>
                  </a:prstGeom>
                  <ask:type>
                    <ask:lineSketchScribble/>
                  </ask:type>
                </ask:lineSketchStyleProps>
              </a:ext>
            </a:extLst>
          </a:ln>
        </p:spPr>
        <p:txBody>
          <a:bodyPr wrap="square" rtlCol="0">
            <a:spAutoFit/>
          </a:bodyPr>
          <a:lstStyle/>
          <a:p>
            <a:r>
              <a:rPr lang="en-US" sz="5000" b="1" dirty="0">
                <a:solidFill>
                  <a:srgbClr val="92552C"/>
                </a:solidFill>
                <a:latin typeface="+mj-lt"/>
              </a:rPr>
              <a:t>Unit Adventure Camp</a:t>
            </a:r>
            <a:endParaRPr lang="en-US" sz="5000" dirty="0">
              <a:solidFill>
                <a:srgbClr val="92552C"/>
              </a:solidFill>
              <a:latin typeface="+mj-lt"/>
            </a:endParaRPr>
          </a:p>
        </p:txBody>
      </p:sp>
    </p:spTree>
    <p:extLst>
      <p:ext uri="{BB962C8B-B14F-4D97-AF65-F5344CB8AC3E}">
        <p14:creationId xmlns:p14="http://schemas.microsoft.com/office/powerpoint/2010/main" val="347260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DE7B0A-9725-AFCD-BDBB-F325CCAEA02B}"/>
              </a:ext>
            </a:extLst>
          </p:cNvPr>
          <p:cNvSpPr>
            <a:spLocks noGrp="1"/>
          </p:cNvSpPr>
          <p:nvPr>
            <p:ph type="body" sz="quarter" idx="10"/>
          </p:nvPr>
        </p:nvSpPr>
        <p:spPr>
          <a:xfrm>
            <a:off x="735654" y="1690688"/>
            <a:ext cx="4710013" cy="3980537"/>
          </a:xfrm>
        </p:spPr>
        <p:txBody>
          <a:bodyPr>
            <a:normAutofit/>
          </a:bodyPr>
          <a:lstStyle/>
          <a:p>
            <a:pPr marL="457200" indent="-457200">
              <a:lnSpc>
                <a:spcPts val="4000"/>
              </a:lnSpc>
              <a:spcBef>
                <a:spcPts val="0"/>
              </a:spcBef>
            </a:pPr>
            <a:r>
              <a:rPr lang="en-US" sz="3000" dirty="0">
                <a:latin typeface="+mj-lt"/>
              </a:rPr>
              <a:t>For scouts 11-13 </a:t>
            </a:r>
          </a:p>
          <a:p>
            <a:pPr marL="457200" indent="-457200">
              <a:lnSpc>
                <a:spcPts val="4000"/>
              </a:lnSpc>
              <a:spcBef>
                <a:spcPts val="0"/>
              </a:spcBef>
            </a:pPr>
            <a:r>
              <a:rPr lang="en-US" sz="3000" dirty="0">
                <a:latin typeface="+mj-lt"/>
              </a:rPr>
              <a:t>Full week at Philmont!</a:t>
            </a:r>
          </a:p>
          <a:p>
            <a:pPr marL="457200" indent="-457200">
              <a:lnSpc>
                <a:spcPts val="4000"/>
              </a:lnSpc>
              <a:spcBef>
                <a:spcPts val="0"/>
              </a:spcBef>
            </a:pPr>
            <a:r>
              <a:rPr lang="en-US" sz="3000" dirty="0">
                <a:latin typeface="+mj-lt"/>
              </a:rPr>
              <a:t>Base Camp at PTC</a:t>
            </a:r>
          </a:p>
          <a:p>
            <a:pPr marL="457200" indent="-457200">
              <a:lnSpc>
                <a:spcPts val="4000"/>
              </a:lnSpc>
              <a:spcBef>
                <a:spcPts val="0"/>
              </a:spcBef>
            </a:pPr>
            <a:r>
              <a:rPr lang="en-US" sz="3000" dirty="0">
                <a:latin typeface="+mj-lt"/>
              </a:rPr>
              <a:t>High Adventure-type</a:t>
            </a:r>
            <a:br>
              <a:rPr lang="en-US" sz="3000" dirty="0">
                <a:latin typeface="+mj-lt"/>
              </a:rPr>
            </a:br>
            <a:r>
              <a:rPr lang="en-US" sz="3000" dirty="0">
                <a:latin typeface="+mj-lt"/>
              </a:rPr>
              <a:t> activities</a:t>
            </a:r>
          </a:p>
          <a:p>
            <a:pPr marL="457200" indent="-457200">
              <a:lnSpc>
                <a:spcPts val="4000"/>
              </a:lnSpc>
              <a:spcBef>
                <a:spcPts val="0"/>
              </a:spcBef>
            </a:pPr>
            <a:r>
              <a:rPr lang="en-US" sz="3000" dirty="0">
                <a:latin typeface="+mj-lt"/>
              </a:rPr>
              <a:t>Lots more Scouts experience Philmont</a:t>
            </a:r>
          </a:p>
          <a:p>
            <a:pPr marL="457200" indent="-457200"/>
            <a:endParaRPr lang="en-US" dirty="0"/>
          </a:p>
        </p:txBody>
      </p:sp>
      <p:sp>
        <p:nvSpPr>
          <p:cNvPr id="6" name="Title 5">
            <a:extLst>
              <a:ext uri="{FF2B5EF4-FFF2-40B4-BE49-F238E27FC236}">
                <a16:creationId xmlns:a16="http://schemas.microsoft.com/office/drawing/2014/main" id="{902D124E-F06C-DC73-74C9-87B6ACA245D6}"/>
              </a:ext>
            </a:extLst>
          </p:cNvPr>
          <p:cNvSpPr>
            <a:spLocks noGrp="1"/>
          </p:cNvSpPr>
          <p:nvPr>
            <p:ph type="title"/>
          </p:nvPr>
        </p:nvSpPr>
        <p:spPr/>
        <p:txBody>
          <a:bodyPr/>
          <a:lstStyle/>
          <a:p>
            <a:r>
              <a:rPr lang="en-US" dirty="0"/>
              <a:t>Program features</a:t>
            </a:r>
          </a:p>
        </p:txBody>
      </p:sp>
      <p:pic>
        <p:nvPicPr>
          <p:cNvPr id="15" name="Picture 14" descr="A person riding a bike&#10;&#10;AI-generated content may be incorrect.">
            <a:extLst>
              <a:ext uri="{FF2B5EF4-FFF2-40B4-BE49-F238E27FC236}">
                <a16:creationId xmlns:a16="http://schemas.microsoft.com/office/drawing/2014/main" id="{021C32EC-263D-8FF2-8343-5CF506DB0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5667" y="1493195"/>
            <a:ext cx="2780829" cy="3871609"/>
          </a:xfrm>
          <a:prstGeom prst="rect">
            <a:avLst/>
          </a:prstGeom>
          <a:effectLst>
            <a:softEdge rad="63500"/>
          </a:effectLst>
        </p:spPr>
      </p:pic>
    </p:spTree>
    <p:extLst>
      <p:ext uri="{BB962C8B-B14F-4D97-AF65-F5344CB8AC3E}">
        <p14:creationId xmlns:p14="http://schemas.microsoft.com/office/powerpoint/2010/main" val="221821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06A58-6F93-4B59-88F5-879D48FA3053}"/>
              </a:ext>
            </a:extLst>
          </p:cNvPr>
          <p:cNvSpPr>
            <a:spLocks noGrp="1"/>
          </p:cNvSpPr>
          <p:nvPr>
            <p:ph type="title"/>
          </p:nvPr>
        </p:nvSpPr>
        <p:spPr/>
        <p:txBody>
          <a:bodyPr>
            <a:noAutofit/>
          </a:bodyPr>
          <a:lstStyle/>
          <a:p>
            <a:br>
              <a:rPr lang="en-US" sz="4000" dirty="0"/>
            </a:br>
            <a:r>
              <a:rPr lang="en-US" sz="4000" dirty="0"/>
              <a:t>Adventure Camp</a:t>
            </a:r>
            <a:br>
              <a:rPr lang="en-US" sz="4000" dirty="0"/>
            </a:br>
            <a:r>
              <a:rPr lang="en-US" sz="4000" dirty="0"/>
              <a:t>Activities</a:t>
            </a:r>
          </a:p>
        </p:txBody>
      </p:sp>
      <p:pic>
        <p:nvPicPr>
          <p:cNvPr id="4" name="Picture 4" descr="No photo description available.">
            <a:extLst>
              <a:ext uri="{FF2B5EF4-FFF2-40B4-BE49-F238E27FC236}">
                <a16:creationId xmlns:a16="http://schemas.microsoft.com/office/drawing/2014/main" id="{58FF6AED-0D10-159E-EF7A-B973717C3FE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97026" y="2727467"/>
            <a:ext cx="2962275" cy="197433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Picture 2" descr="No photo description available.">
            <a:extLst>
              <a:ext uri="{FF2B5EF4-FFF2-40B4-BE49-F238E27FC236}">
                <a16:creationId xmlns:a16="http://schemas.microsoft.com/office/drawing/2014/main" id="{F65DA467-CA97-B11E-0537-0C8F16CC01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73101" y="4183662"/>
            <a:ext cx="2133600" cy="21336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6" descr="No photo description available.">
            <a:extLst>
              <a:ext uri="{FF2B5EF4-FFF2-40B4-BE49-F238E27FC236}">
                <a16:creationId xmlns:a16="http://schemas.microsoft.com/office/drawing/2014/main" id="{A666914C-F1DA-53E0-4F9C-9D9C01089C4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25014" y="4343167"/>
            <a:ext cx="3048000" cy="203147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Picture 8" descr="No photo description available.">
            <a:extLst>
              <a:ext uri="{FF2B5EF4-FFF2-40B4-BE49-F238E27FC236}">
                <a16:creationId xmlns:a16="http://schemas.microsoft.com/office/drawing/2014/main" id="{8D085B1A-6F33-0F56-0F72-C2AA13CF073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25101" y="2107594"/>
            <a:ext cx="3771900" cy="25146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8" name="Picture 7" descr="A person aiming an object&#10;&#10;AI-generated content may be incorrect.">
            <a:extLst>
              <a:ext uri="{FF2B5EF4-FFF2-40B4-BE49-F238E27FC236}">
                <a16:creationId xmlns:a16="http://schemas.microsoft.com/office/drawing/2014/main" id="{96FCE3CF-BEBD-9341-E50E-F7FCD08B6ED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38725" y="468041"/>
            <a:ext cx="4105275" cy="1963177"/>
          </a:xfrm>
          <a:prstGeom prst="rect">
            <a:avLst/>
          </a:prstGeom>
          <a:effectLst>
            <a:softEdge rad="63500"/>
          </a:effectLst>
        </p:spPr>
      </p:pic>
    </p:spTree>
    <p:extLst>
      <p:ext uri="{BB962C8B-B14F-4D97-AF65-F5344CB8AC3E}">
        <p14:creationId xmlns:p14="http://schemas.microsoft.com/office/powerpoint/2010/main" val="116629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23C721-8AB4-9053-0D93-DC199528D098}"/>
              </a:ext>
            </a:extLst>
          </p:cNvPr>
          <p:cNvSpPr>
            <a:spLocks noGrp="1"/>
          </p:cNvSpPr>
          <p:nvPr>
            <p:ph type="title"/>
          </p:nvPr>
        </p:nvSpPr>
        <p:spPr>
          <a:xfrm>
            <a:off x="771869" y="4232046"/>
            <a:ext cx="7886700" cy="1325563"/>
          </a:xfrm>
        </p:spPr>
        <p:txBody>
          <a:bodyPr/>
          <a:lstStyle/>
          <a:p>
            <a:r>
              <a:rPr lang="en-US" dirty="0"/>
              <a:t>Stay and Play Option</a:t>
            </a:r>
          </a:p>
        </p:txBody>
      </p:sp>
      <p:pic>
        <p:nvPicPr>
          <p:cNvPr id="1026" name="Picture 2">
            <a:extLst>
              <a:ext uri="{FF2B5EF4-FFF2-40B4-BE49-F238E27FC236}">
                <a16:creationId xmlns:a16="http://schemas.microsoft.com/office/drawing/2014/main" id="{5CB3CC1F-8A42-CB6E-B2EF-1D3C2689A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53" y="716096"/>
            <a:ext cx="9474506" cy="323215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91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D5CB5-43A2-F168-380C-1709CDEF9F6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2FC8857-4AB4-E8BB-F1ED-B9E93855533C}"/>
              </a:ext>
            </a:extLst>
          </p:cNvPr>
          <p:cNvSpPr>
            <a:spLocks noGrp="1"/>
          </p:cNvSpPr>
          <p:nvPr>
            <p:ph type="body" sz="quarter" idx="10"/>
          </p:nvPr>
        </p:nvSpPr>
        <p:spPr>
          <a:xfrm>
            <a:off x="735654" y="1690688"/>
            <a:ext cx="5114303" cy="3980537"/>
          </a:xfrm>
        </p:spPr>
        <p:txBody>
          <a:bodyPr>
            <a:normAutofit lnSpcReduction="10000"/>
          </a:bodyPr>
          <a:lstStyle/>
          <a:p>
            <a:pPr marL="457200" indent="-457200"/>
            <a:r>
              <a:rPr lang="en-US" dirty="0"/>
              <a:t>Arrive early to acclimate</a:t>
            </a:r>
          </a:p>
          <a:p>
            <a:pPr marL="457200" indent="-457200"/>
            <a:r>
              <a:rPr lang="en-US" dirty="0"/>
              <a:t>Enjoy Philmont after Trek</a:t>
            </a:r>
          </a:p>
          <a:p>
            <a:pPr marL="457200" indent="-457200"/>
            <a:r>
              <a:rPr lang="en-US" dirty="0"/>
              <a:t>Use PTC facilities</a:t>
            </a:r>
          </a:p>
          <a:p>
            <a:pPr marL="457200" indent="-457200"/>
            <a:r>
              <a:rPr lang="en-US" dirty="0"/>
              <a:t>Add Adventure Pass</a:t>
            </a:r>
          </a:p>
        </p:txBody>
      </p:sp>
      <p:sp>
        <p:nvSpPr>
          <p:cNvPr id="6" name="Title 5">
            <a:extLst>
              <a:ext uri="{FF2B5EF4-FFF2-40B4-BE49-F238E27FC236}">
                <a16:creationId xmlns:a16="http://schemas.microsoft.com/office/drawing/2014/main" id="{57571CC5-F946-FA51-AC8D-C592FAC2AA2D}"/>
              </a:ext>
            </a:extLst>
          </p:cNvPr>
          <p:cNvSpPr>
            <a:spLocks noGrp="1"/>
          </p:cNvSpPr>
          <p:nvPr>
            <p:ph type="title"/>
          </p:nvPr>
        </p:nvSpPr>
        <p:spPr/>
        <p:txBody>
          <a:bodyPr/>
          <a:lstStyle/>
          <a:p>
            <a:r>
              <a:rPr lang="en-US" dirty="0"/>
              <a:t>Come Early or Stay After</a:t>
            </a:r>
          </a:p>
        </p:txBody>
      </p:sp>
      <p:pic>
        <p:nvPicPr>
          <p:cNvPr id="16" name="Picture 15" descr="A person in a helmet on a zip line&#10;&#10;AI-generated content may be incorrect.">
            <a:extLst>
              <a:ext uri="{FF2B5EF4-FFF2-40B4-BE49-F238E27FC236}">
                <a16:creationId xmlns:a16="http://schemas.microsoft.com/office/drawing/2014/main" id="{64D65A1A-95B9-B253-4F06-A7F5ECC53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839" y="1690687"/>
            <a:ext cx="2657798" cy="3986697"/>
          </a:xfrm>
          <a:prstGeom prst="rect">
            <a:avLst/>
          </a:prstGeom>
          <a:effectLst>
            <a:softEdge rad="63500"/>
          </a:effectLst>
        </p:spPr>
      </p:pic>
    </p:spTree>
    <p:extLst>
      <p:ext uri="{BB962C8B-B14F-4D97-AF65-F5344CB8AC3E}">
        <p14:creationId xmlns:p14="http://schemas.microsoft.com/office/powerpoint/2010/main" val="387867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D8FBC3-B046-BC8A-1E03-E75ECFCFD6BD}"/>
              </a:ext>
            </a:extLst>
          </p:cNvPr>
          <p:cNvSpPr>
            <a:spLocks noGrp="1"/>
          </p:cNvSpPr>
          <p:nvPr>
            <p:ph type="title"/>
          </p:nvPr>
        </p:nvSpPr>
        <p:spPr/>
        <p:txBody>
          <a:bodyPr>
            <a:normAutofit/>
          </a:bodyPr>
          <a:lstStyle/>
          <a:p>
            <a:r>
              <a:rPr lang="en-US" dirty="0"/>
              <a:t>Individual Opportunities</a:t>
            </a:r>
          </a:p>
        </p:txBody>
      </p:sp>
      <p:pic>
        <p:nvPicPr>
          <p:cNvPr id="7" name="Picture 6">
            <a:extLst>
              <a:ext uri="{FF2B5EF4-FFF2-40B4-BE49-F238E27FC236}">
                <a16:creationId xmlns:a16="http://schemas.microsoft.com/office/drawing/2014/main" id="{37DF21F4-E6DE-C447-C022-65660DE0A0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597" y="386229"/>
            <a:ext cx="3107511" cy="4227164"/>
          </a:xfrm>
          <a:prstGeom prst="rect">
            <a:avLst/>
          </a:prstGeom>
          <a:effectLst>
            <a:softEdge rad="63500"/>
          </a:effectLst>
        </p:spPr>
      </p:pic>
    </p:spTree>
    <p:extLst>
      <p:ext uri="{BB962C8B-B14F-4D97-AF65-F5344CB8AC3E}">
        <p14:creationId xmlns:p14="http://schemas.microsoft.com/office/powerpoint/2010/main" val="125935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D88F4-0642-F760-98D9-FB5EC34C1C86}"/>
              </a:ext>
            </a:extLst>
          </p:cNvPr>
          <p:cNvSpPr>
            <a:spLocks noGrp="1"/>
          </p:cNvSpPr>
          <p:nvPr>
            <p:ph type="title"/>
          </p:nvPr>
        </p:nvSpPr>
        <p:spPr/>
        <p:txBody>
          <a:bodyPr/>
          <a:lstStyle/>
          <a:p>
            <a:r>
              <a:rPr lang="en-US" b="1" dirty="0"/>
              <a:t>Rayado</a:t>
            </a:r>
          </a:p>
        </p:txBody>
      </p:sp>
      <p:sp>
        <p:nvSpPr>
          <p:cNvPr id="3" name="Content Placeholder 2">
            <a:extLst>
              <a:ext uri="{FF2B5EF4-FFF2-40B4-BE49-F238E27FC236}">
                <a16:creationId xmlns:a16="http://schemas.microsoft.com/office/drawing/2014/main" id="{F89FC8F4-3790-6685-B175-BFE34852D7B0}"/>
              </a:ext>
            </a:extLst>
          </p:cNvPr>
          <p:cNvSpPr>
            <a:spLocks noGrp="1"/>
          </p:cNvSpPr>
          <p:nvPr>
            <p:ph idx="1"/>
          </p:nvPr>
        </p:nvSpPr>
        <p:spPr>
          <a:xfrm>
            <a:off x="628650" y="1825625"/>
            <a:ext cx="4505325" cy="4351338"/>
          </a:xfrm>
        </p:spPr>
        <p:txBody>
          <a:bodyPr/>
          <a:lstStyle/>
          <a:p>
            <a:pPr marL="457200" indent="-457200"/>
            <a:r>
              <a:rPr lang="en-US" dirty="0"/>
              <a:t>Ages 15 to 20</a:t>
            </a:r>
          </a:p>
          <a:p>
            <a:pPr marL="457200" indent="-457200"/>
            <a:r>
              <a:rPr lang="en-US" dirty="0"/>
              <a:t>Ultimate 21-day backcountry Trek</a:t>
            </a:r>
          </a:p>
          <a:p>
            <a:pPr marL="457200" indent="-457200"/>
            <a:r>
              <a:rPr lang="en-US" dirty="0"/>
              <a:t>Explore remote areas</a:t>
            </a:r>
          </a:p>
          <a:p>
            <a:pPr indent="0">
              <a:buNone/>
            </a:pPr>
            <a:endParaRPr lang="en-US" dirty="0"/>
          </a:p>
        </p:txBody>
      </p:sp>
      <p:pic>
        <p:nvPicPr>
          <p:cNvPr id="4" name="Picture 3" descr="F:\Wildlife &amp; Ranching\Bighorn Sheep\BighornSheep.jpg">
            <a:extLst>
              <a:ext uri="{FF2B5EF4-FFF2-40B4-BE49-F238E27FC236}">
                <a16:creationId xmlns:a16="http://schemas.microsoft.com/office/drawing/2014/main" id="{E58CAF7E-59AC-9EA6-2D18-268747FC19B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33975" y="623169"/>
            <a:ext cx="3800391" cy="337812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6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2BAD3-84A8-3175-40BE-413A8CDE594A}"/>
              </a:ext>
            </a:extLst>
          </p:cNvPr>
          <p:cNvSpPr>
            <a:spLocks noGrp="1"/>
          </p:cNvSpPr>
          <p:nvPr>
            <p:ph type="title"/>
          </p:nvPr>
        </p:nvSpPr>
        <p:spPr/>
        <p:txBody>
          <a:bodyPr/>
          <a:lstStyle/>
          <a:p>
            <a:r>
              <a:rPr lang="en-US" b="1" dirty="0"/>
              <a:t>Trail Crew</a:t>
            </a:r>
          </a:p>
        </p:txBody>
      </p:sp>
      <p:sp>
        <p:nvSpPr>
          <p:cNvPr id="3" name="Content Placeholder 2">
            <a:extLst>
              <a:ext uri="{FF2B5EF4-FFF2-40B4-BE49-F238E27FC236}">
                <a16:creationId xmlns:a16="http://schemas.microsoft.com/office/drawing/2014/main" id="{03466BDC-1E90-9501-6072-F66574A43E13}"/>
              </a:ext>
            </a:extLst>
          </p:cNvPr>
          <p:cNvSpPr>
            <a:spLocks noGrp="1"/>
          </p:cNvSpPr>
          <p:nvPr>
            <p:ph idx="1"/>
          </p:nvPr>
        </p:nvSpPr>
        <p:spPr/>
        <p:txBody>
          <a:bodyPr/>
          <a:lstStyle/>
          <a:p>
            <a:pPr marL="457200" indent="-457200"/>
            <a:r>
              <a:rPr lang="en-US" dirty="0"/>
              <a:t>Ages 16 – 20</a:t>
            </a:r>
          </a:p>
          <a:p>
            <a:pPr marL="457200" indent="-457200"/>
            <a:r>
              <a:rPr lang="en-US" dirty="0"/>
              <a:t>7 day work/</a:t>
            </a:r>
            <a:br>
              <a:rPr lang="en-US" dirty="0"/>
            </a:br>
            <a:r>
              <a:rPr lang="en-US" dirty="0"/>
              <a:t> 7 day Trek</a:t>
            </a:r>
          </a:p>
          <a:p>
            <a:pPr marL="457200" indent="-457200"/>
            <a:r>
              <a:rPr lang="en-US" dirty="0"/>
              <a:t>Learn</a:t>
            </a:r>
            <a:br>
              <a:rPr lang="en-US" dirty="0"/>
            </a:br>
            <a:r>
              <a:rPr lang="en-US" dirty="0"/>
              <a:t>conservation techniques</a:t>
            </a:r>
          </a:p>
          <a:p>
            <a:pPr marL="457200" indent="-457200"/>
            <a:r>
              <a:rPr lang="en-US" dirty="0"/>
              <a:t>Reduced cost</a:t>
            </a:r>
          </a:p>
        </p:txBody>
      </p:sp>
      <p:pic>
        <p:nvPicPr>
          <p:cNvPr id="4" name="Picture 3" descr="A group of people in hard hats working on a rock wall&#10;&#10;AI-generated content may be incorrect.">
            <a:extLst>
              <a:ext uri="{FF2B5EF4-FFF2-40B4-BE49-F238E27FC236}">
                <a16:creationId xmlns:a16="http://schemas.microsoft.com/office/drawing/2014/main" id="{23392D4C-B823-B73D-EDFD-E3812006BD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5295" y="365126"/>
            <a:ext cx="3672138" cy="3472776"/>
          </a:xfrm>
          <a:prstGeom prst="rect">
            <a:avLst/>
          </a:prstGeom>
          <a:effectLst>
            <a:softEdge rad="63500"/>
          </a:effectLst>
        </p:spPr>
      </p:pic>
    </p:spTree>
    <p:extLst>
      <p:ext uri="{BB962C8B-B14F-4D97-AF65-F5344CB8AC3E}">
        <p14:creationId xmlns:p14="http://schemas.microsoft.com/office/powerpoint/2010/main" val="96656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FDD47-A581-4295-05B2-5811E089861C}"/>
              </a:ext>
            </a:extLst>
          </p:cNvPr>
          <p:cNvSpPr>
            <a:spLocks noGrp="1"/>
          </p:cNvSpPr>
          <p:nvPr>
            <p:ph type="title"/>
          </p:nvPr>
        </p:nvSpPr>
        <p:spPr/>
        <p:txBody>
          <a:bodyPr>
            <a:normAutofit fontScale="90000"/>
          </a:bodyPr>
          <a:lstStyle/>
          <a:p>
            <a:r>
              <a:rPr lang="en-US" sz="5000" b="1" dirty="0">
                <a:solidFill>
                  <a:srgbClr val="92552C"/>
                </a:solidFill>
              </a:rPr>
              <a:t>Order of the Arrow</a:t>
            </a:r>
            <a:br>
              <a:rPr lang="en-US" sz="5000" b="1" dirty="0">
                <a:solidFill>
                  <a:srgbClr val="92552C"/>
                </a:solidFill>
              </a:rPr>
            </a:br>
            <a:r>
              <a:rPr lang="en-US" sz="5000" b="1" dirty="0">
                <a:solidFill>
                  <a:srgbClr val="92552C"/>
                </a:solidFill>
              </a:rPr>
              <a:t>Trail Crew</a:t>
            </a:r>
            <a:endParaRPr lang="en-US" b="1" dirty="0"/>
          </a:p>
        </p:txBody>
      </p:sp>
      <p:sp>
        <p:nvSpPr>
          <p:cNvPr id="3" name="Content Placeholder 2">
            <a:extLst>
              <a:ext uri="{FF2B5EF4-FFF2-40B4-BE49-F238E27FC236}">
                <a16:creationId xmlns:a16="http://schemas.microsoft.com/office/drawing/2014/main" id="{0573A136-F0F6-8014-E2F5-C849905F61AC}"/>
              </a:ext>
            </a:extLst>
          </p:cNvPr>
          <p:cNvSpPr>
            <a:spLocks noGrp="1"/>
          </p:cNvSpPr>
          <p:nvPr>
            <p:ph idx="1"/>
          </p:nvPr>
        </p:nvSpPr>
        <p:spPr/>
        <p:txBody>
          <a:bodyPr/>
          <a:lstStyle/>
          <a:p>
            <a:pPr marL="457200" indent="-457200"/>
            <a:r>
              <a:rPr lang="en-US" dirty="0"/>
              <a:t>Ages 16 – 20</a:t>
            </a:r>
          </a:p>
          <a:p>
            <a:pPr marL="457200" indent="-457200"/>
            <a:r>
              <a:rPr lang="en-US" dirty="0"/>
              <a:t>7 days work/</a:t>
            </a:r>
            <a:br>
              <a:rPr lang="en-US" dirty="0"/>
            </a:br>
            <a:r>
              <a:rPr lang="en-US" dirty="0"/>
              <a:t>7 day trek</a:t>
            </a:r>
          </a:p>
          <a:p>
            <a:pPr marL="457200" indent="-457200"/>
            <a:r>
              <a:rPr lang="en-US" dirty="0"/>
              <a:t>Embody</a:t>
            </a:r>
            <a:br>
              <a:rPr lang="en-US" dirty="0"/>
            </a:br>
            <a:r>
              <a:rPr lang="en-US" dirty="0"/>
              <a:t> “cheerful service”</a:t>
            </a:r>
          </a:p>
          <a:p>
            <a:pPr marL="457200" indent="-457200"/>
            <a:r>
              <a:rPr lang="en-US" dirty="0"/>
              <a:t>Reduced cost</a:t>
            </a:r>
          </a:p>
        </p:txBody>
      </p:sp>
      <p:pic>
        <p:nvPicPr>
          <p:cNvPr id="6" name="Picture 5">
            <a:extLst>
              <a:ext uri="{FF2B5EF4-FFF2-40B4-BE49-F238E27FC236}">
                <a16:creationId xmlns:a16="http://schemas.microsoft.com/office/drawing/2014/main" id="{05C83F1B-29C3-9293-4A2A-51E25CC4C1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801069" y="809228"/>
            <a:ext cx="3048000" cy="4380161"/>
          </a:xfrm>
          <a:prstGeom prst="rect">
            <a:avLst/>
          </a:prstGeom>
          <a:effectLst>
            <a:softEdge rad="63500"/>
          </a:effectLst>
        </p:spPr>
      </p:pic>
    </p:spTree>
    <p:extLst>
      <p:ext uri="{BB962C8B-B14F-4D97-AF65-F5344CB8AC3E}">
        <p14:creationId xmlns:p14="http://schemas.microsoft.com/office/powerpoint/2010/main" val="389007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9C08C3-D250-A84C-2C6F-62FA90C1E570}"/>
              </a:ext>
            </a:extLst>
          </p:cNvPr>
          <p:cNvSpPr>
            <a:spLocks noGrp="1"/>
          </p:cNvSpPr>
          <p:nvPr>
            <p:ph type="title"/>
          </p:nvPr>
        </p:nvSpPr>
        <p:spPr/>
        <p:txBody>
          <a:bodyPr>
            <a:normAutofit/>
          </a:bodyPr>
          <a:lstStyle/>
          <a:p>
            <a:r>
              <a:rPr lang="en-US" sz="5000" dirty="0"/>
              <a:t>But first, some history</a:t>
            </a:r>
          </a:p>
        </p:txBody>
      </p:sp>
      <p:pic>
        <p:nvPicPr>
          <p:cNvPr id="3" name="Picture 2" descr="A drawing of a wagon pulling a wagon&#10;&#10;AI-generated content may be incorrect.">
            <a:extLst>
              <a:ext uri="{FF2B5EF4-FFF2-40B4-BE49-F238E27FC236}">
                <a16:creationId xmlns:a16="http://schemas.microsoft.com/office/drawing/2014/main" id="{DDFDAB36-A391-605B-B342-54EBCA284D9A}"/>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78124" y="492222"/>
            <a:ext cx="5953182" cy="3641363"/>
          </a:xfrm>
          <a:prstGeom prst="rect">
            <a:avLst/>
          </a:prstGeom>
          <a:effectLst>
            <a:softEdge rad="63500"/>
          </a:effectLst>
        </p:spPr>
      </p:pic>
    </p:spTree>
    <p:extLst>
      <p:ext uri="{BB962C8B-B14F-4D97-AF65-F5344CB8AC3E}">
        <p14:creationId xmlns:p14="http://schemas.microsoft.com/office/powerpoint/2010/main" val="202536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04190-777B-D4FB-F59A-12B684DBF5C2}"/>
              </a:ext>
            </a:extLst>
          </p:cNvPr>
          <p:cNvSpPr>
            <a:spLocks noGrp="1"/>
          </p:cNvSpPr>
          <p:nvPr>
            <p:ph type="title"/>
          </p:nvPr>
        </p:nvSpPr>
        <p:spPr>
          <a:xfrm>
            <a:off x="628650" y="603251"/>
            <a:ext cx="7886700" cy="1325563"/>
          </a:xfrm>
        </p:spPr>
        <p:txBody>
          <a:bodyPr>
            <a:normAutofit fontScale="90000"/>
          </a:bodyPr>
          <a:lstStyle/>
          <a:p>
            <a:r>
              <a:rPr lang="en-US" sz="5000" b="1" dirty="0">
                <a:solidFill>
                  <a:srgbClr val="92552C"/>
                </a:solidFill>
              </a:rPr>
              <a:t>Roving Outdoor</a:t>
            </a:r>
            <a:br>
              <a:rPr lang="en-US" sz="5000" b="1" dirty="0">
                <a:solidFill>
                  <a:srgbClr val="92552C"/>
                </a:solidFill>
              </a:rPr>
            </a:br>
            <a:r>
              <a:rPr lang="en-US" sz="5000" b="1" dirty="0">
                <a:solidFill>
                  <a:srgbClr val="92552C"/>
                </a:solidFill>
              </a:rPr>
              <a:t>Conservation</a:t>
            </a:r>
            <a:br>
              <a:rPr lang="en-US" sz="5000" b="1" dirty="0">
                <a:solidFill>
                  <a:srgbClr val="92552C"/>
                </a:solidFill>
              </a:rPr>
            </a:br>
            <a:r>
              <a:rPr lang="en-US" sz="5000" b="1" dirty="0">
                <a:solidFill>
                  <a:srgbClr val="92552C"/>
                </a:solidFill>
              </a:rPr>
              <a:t>School</a:t>
            </a:r>
            <a:endParaRPr lang="en-US" dirty="0"/>
          </a:p>
        </p:txBody>
      </p:sp>
      <p:sp>
        <p:nvSpPr>
          <p:cNvPr id="3" name="Content Placeholder 2">
            <a:extLst>
              <a:ext uri="{FF2B5EF4-FFF2-40B4-BE49-F238E27FC236}">
                <a16:creationId xmlns:a16="http://schemas.microsoft.com/office/drawing/2014/main" id="{FA49926C-75AF-54A9-380D-4C1B99A67853}"/>
              </a:ext>
            </a:extLst>
          </p:cNvPr>
          <p:cNvSpPr>
            <a:spLocks noGrp="1"/>
          </p:cNvSpPr>
          <p:nvPr>
            <p:ph idx="1"/>
          </p:nvPr>
        </p:nvSpPr>
        <p:spPr>
          <a:xfrm>
            <a:off x="628650" y="2305685"/>
            <a:ext cx="7886700" cy="4351338"/>
          </a:xfrm>
        </p:spPr>
        <p:txBody>
          <a:bodyPr/>
          <a:lstStyle/>
          <a:p>
            <a:pPr marL="457200" indent="-457200"/>
            <a:r>
              <a:rPr lang="en-US" dirty="0"/>
              <a:t>16 to 20 years</a:t>
            </a:r>
          </a:p>
          <a:p>
            <a:pPr marL="457200" indent="-457200"/>
            <a:r>
              <a:rPr lang="en-US" dirty="0"/>
              <a:t>21 day Trek</a:t>
            </a:r>
          </a:p>
          <a:p>
            <a:pPr marL="457200" indent="-457200"/>
            <a:r>
              <a:rPr lang="en-US" dirty="0"/>
              <a:t>Learn advanced land</a:t>
            </a:r>
            <a:br>
              <a:rPr lang="en-US" dirty="0"/>
            </a:br>
            <a:r>
              <a:rPr lang="en-US" dirty="0"/>
              <a:t>resource management</a:t>
            </a:r>
          </a:p>
          <a:p>
            <a:pPr marL="457200" indent="-457200"/>
            <a:r>
              <a:rPr lang="en-US" dirty="0"/>
              <a:t>Reduced cost</a:t>
            </a:r>
          </a:p>
        </p:txBody>
      </p:sp>
      <p:pic>
        <p:nvPicPr>
          <p:cNvPr id="4" name="Picture 2" descr="No photo description available.">
            <a:extLst>
              <a:ext uri="{FF2B5EF4-FFF2-40B4-BE49-F238E27FC236}">
                <a16:creationId xmlns:a16="http://schemas.microsoft.com/office/drawing/2014/main" id="{4716E459-B82D-050F-07BB-039513663F5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38849" y="365126"/>
            <a:ext cx="2657475" cy="398759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87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17A7B-CFAD-4A1B-85C1-69E364BEBDE1}"/>
              </a:ext>
            </a:extLst>
          </p:cNvPr>
          <p:cNvSpPr>
            <a:spLocks noGrp="1"/>
          </p:cNvSpPr>
          <p:nvPr>
            <p:ph type="title"/>
          </p:nvPr>
        </p:nvSpPr>
        <p:spPr/>
        <p:txBody>
          <a:bodyPr/>
          <a:lstStyle/>
          <a:p>
            <a:r>
              <a:rPr lang="en-US" b="1" dirty="0"/>
              <a:t>Ranch Hands</a:t>
            </a:r>
          </a:p>
        </p:txBody>
      </p:sp>
      <p:sp>
        <p:nvSpPr>
          <p:cNvPr id="3" name="Content Placeholder 2">
            <a:extLst>
              <a:ext uri="{FF2B5EF4-FFF2-40B4-BE49-F238E27FC236}">
                <a16:creationId xmlns:a16="http://schemas.microsoft.com/office/drawing/2014/main" id="{C7ADA901-5EE9-83E4-D4A0-38821E421B78}"/>
              </a:ext>
            </a:extLst>
          </p:cNvPr>
          <p:cNvSpPr>
            <a:spLocks noGrp="1"/>
          </p:cNvSpPr>
          <p:nvPr>
            <p:ph idx="1"/>
          </p:nvPr>
        </p:nvSpPr>
        <p:spPr/>
        <p:txBody>
          <a:bodyPr/>
          <a:lstStyle/>
          <a:p>
            <a:pPr marL="457200" indent="-457200"/>
            <a:r>
              <a:rPr lang="en-US" dirty="0"/>
              <a:t>Ages 16 to 20</a:t>
            </a:r>
          </a:p>
          <a:p>
            <a:pPr marL="457200" indent="-457200"/>
            <a:r>
              <a:rPr lang="en-US" dirty="0"/>
              <a:t>Ranch work 8 days/</a:t>
            </a:r>
            <a:br>
              <a:rPr lang="en-US" dirty="0"/>
            </a:br>
            <a:r>
              <a:rPr lang="en-US" dirty="0"/>
              <a:t>8 day cavalcade</a:t>
            </a:r>
          </a:p>
          <a:p>
            <a:pPr marL="457200" indent="-457200"/>
            <a:r>
              <a:rPr lang="en-US" dirty="0"/>
              <a:t>Experienced or novice</a:t>
            </a:r>
          </a:p>
          <a:p>
            <a:pPr marL="457200" indent="-457200"/>
            <a:r>
              <a:rPr lang="en-US" dirty="0"/>
              <a:t>Reduced cost</a:t>
            </a:r>
          </a:p>
        </p:txBody>
      </p:sp>
      <p:pic>
        <p:nvPicPr>
          <p:cNvPr id="4" name="Picture 3">
            <a:extLst>
              <a:ext uri="{FF2B5EF4-FFF2-40B4-BE49-F238E27FC236}">
                <a16:creationId xmlns:a16="http://schemas.microsoft.com/office/drawing/2014/main" id="{AB3B55AD-EF29-2FA6-FA07-25106ABBA9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4408" y="607497"/>
            <a:ext cx="2533650" cy="3411589"/>
          </a:xfrm>
          <a:prstGeom prst="rect">
            <a:avLst/>
          </a:prstGeom>
          <a:effectLst>
            <a:softEdge rad="63500"/>
          </a:effectLst>
        </p:spPr>
      </p:pic>
    </p:spTree>
    <p:extLst>
      <p:ext uri="{BB962C8B-B14F-4D97-AF65-F5344CB8AC3E}">
        <p14:creationId xmlns:p14="http://schemas.microsoft.com/office/powerpoint/2010/main" val="423251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anned out dollar bills&#10;&#10;AI-generated content may be incorrect.">
            <a:extLst>
              <a:ext uri="{FF2B5EF4-FFF2-40B4-BE49-F238E27FC236}">
                <a16:creationId xmlns:a16="http://schemas.microsoft.com/office/drawing/2014/main" id="{70C35594-5240-4362-4F1C-632CE596EF5F}"/>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rot="18729769">
            <a:off x="2537406" y="840276"/>
            <a:ext cx="4069187" cy="4062813"/>
          </a:xfrm>
          <a:prstGeom prst="rect">
            <a:avLst/>
          </a:prstGeom>
        </p:spPr>
      </p:pic>
      <p:sp>
        <p:nvSpPr>
          <p:cNvPr id="5" name="TextBox 4">
            <a:extLst>
              <a:ext uri="{FF2B5EF4-FFF2-40B4-BE49-F238E27FC236}">
                <a16:creationId xmlns:a16="http://schemas.microsoft.com/office/drawing/2014/main" id="{5C0B6861-8A47-D4BF-CC4D-6970AAD3D826}"/>
              </a:ext>
            </a:extLst>
          </p:cNvPr>
          <p:cNvSpPr txBox="1"/>
          <p:nvPr/>
        </p:nvSpPr>
        <p:spPr>
          <a:xfrm>
            <a:off x="5790922" y="5885807"/>
            <a:ext cx="4321728" cy="230832"/>
          </a:xfrm>
          <a:prstGeom prst="rect">
            <a:avLst/>
          </a:prstGeom>
          <a:noFill/>
        </p:spPr>
        <p:txBody>
          <a:bodyPr wrap="square" rtlCol="0">
            <a:spAutoFit/>
          </a:bodyPr>
          <a:lstStyle/>
          <a:p>
            <a:r>
              <a:rPr lang="en-US" sz="900" dirty="0">
                <a:hlinkClick r:id="rId4" tooltip="https://freepngimg.com/png/3937-dollars-png-image"/>
              </a:rPr>
              <a:t>This Photo</a:t>
            </a:r>
            <a:r>
              <a:rPr lang="en-US" sz="900" dirty="0"/>
              <a:t> by Unknown Author is licensed under </a:t>
            </a:r>
            <a:r>
              <a:rPr lang="en-US" sz="900" dirty="0">
                <a:hlinkClick r:id="rId5" tooltip="https://creativecommons.org/licenses/by-nc/3.0/"/>
              </a:rPr>
              <a:t>CC BY-NC</a:t>
            </a:r>
            <a:endParaRPr lang="en-US" sz="900" dirty="0"/>
          </a:p>
        </p:txBody>
      </p:sp>
      <p:sp>
        <p:nvSpPr>
          <p:cNvPr id="2" name="Title 1">
            <a:extLst>
              <a:ext uri="{FF2B5EF4-FFF2-40B4-BE49-F238E27FC236}">
                <a16:creationId xmlns:a16="http://schemas.microsoft.com/office/drawing/2014/main" id="{BDAED497-B0AF-2315-F89C-FF0F6F998051}"/>
              </a:ext>
            </a:extLst>
          </p:cNvPr>
          <p:cNvSpPr>
            <a:spLocks noGrp="1"/>
          </p:cNvSpPr>
          <p:nvPr>
            <p:ph type="title"/>
          </p:nvPr>
        </p:nvSpPr>
        <p:spPr>
          <a:xfrm>
            <a:off x="664876" y="4445539"/>
            <a:ext cx="8440213" cy="1008181"/>
          </a:xfrm>
        </p:spPr>
        <p:txBody>
          <a:bodyPr>
            <a:normAutofit/>
          </a:bodyPr>
          <a:lstStyle/>
          <a:p>
            <a:r>
              <a:rPr lang="en-US" dirty="0"/>
              <a:t>Financial Assistance</a:t>
            </a:r>
          </a:p>
        </p:txBody>
      </p:sp>
    </p:spTree>
    <p:extLst>
      <p:ext uri="{BB962C8B-B14F-4D97-AF65-F5344CB8AC3E}">
        <p14:creationId xmlns:p14="http://schemas.microsoft.com/office/powerpoint/2010/main" val="88522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5577DA-28D2-58B9-A0C0-579CEE223134}"/>
              </a:ext>
            </a:extLst>
          </p:cNvPr>
          <p:cNvSpPr>
            <a:spLocks noGrp="1"/>
          </p:cNvSpPr>
          <p:nvPr>
            <p:ph type="title"/>
          </p:nvPr>
        </p:nvSpPr>
        <p:spPr/>
        <p:txBody>
          <a:bodyPr/>
          <a:lstStyle/>
          <a:p>
            <a:r>
              <a:rPr lang="en-US" b="1" dirty="0"/>
              <a:t>Scholarships</a:t>
            </a:r>
          </a:p>
        </p:txBody>
      </p:sp>
      <p:sp>
        <p:nvSpPr>
          <p:cNvPr id="5" name="Content Placeholder 4">
            <a:extLst>
              <a:ext uri="{FF2B5EF4-FFF2-40B4-BE49-F238E27FC236}">
                <a16:creationId xmlns:a16="http://schemas.microsoft.com/office/drawing/2014/main" id="{BBFC977F-9EC1-A945-1F3A-8BFA0C7D920F}"/>
              </a:ext>
            </a:extLst>
          </p:cNvPr>
          <p:cNvSpPr>
            <a:spLocks noGrp="1"/>
          </p:cNvSpPr>
          <p:nvPr>
            <p:ph idx="1"/>
          </p:nvPr>
        </p:nvSpPr>
        <p:spPr>
          <a:xfrm>
            <a:off x="551902" y="1479553"/>
            <a:ext cx="5819775" cy="4351338"/>
          </a:xfrm>
        </p:spPr>
        <p:txBody>
          <a:bodyPr>
            <a:normAutofit fontScale="92500" lnSpcReduction="20000"/>
          </a:bodyPr>
          <a:lstStyle/>
          <a:p>
            <a:pPr marL="457200" indent="-457200">
              <a:lnSpc>
                <a:spcPct val="100000"/>
              </a:lnSpc>
            </a:pPr>
            <a:r>
              <a:rPr lang="en-US" dirty="0"/>
              <a:t>Search  “Trek Scholarship” on website</a:t>
            </a:r>
          </a:p>
          <a:p>
            <a:pPr marL="457200" indent="-457200">
              <a:lnSpc>
                <a:spcPct val="100000"/>
              </a:lnSpc>
            </a:pPr>
            <a:r>
              <a:rPr lang="en-US" dirty="0"/>
              <a:t>$400/crew from </a:t>
            </a:r>
            <a:br>
              <a:rPr lang="en-US" dirty="0"/>
            </a:br>
            <a:r>
              <a:rPr lang="en-US" dirty="0"/>
              <a:t>Waite Phillips</a:t>
            </a:r>
          </a:p>
          <a:p>
            <a:pPr marL="457200" indent="-457200">
              <a:lnSpc>
                <a:spcPct val="100000"/>
              </a:lnSpc>
            </a:pPr>
            <a:r>
              <a:rPr lang="en-US" dirty="0"/>
              <a:t>Your council may have camperships</a:t>
            </a:r>
          </a:p>
          <a:p>
            <a:pPr marL="457200" indent="-457200">
              <a:lnSpc>
                <a:spcPct val="100000"/>
              </a:lnSpc>
            </a:pPr>
            <a:r>
              <a:rPr lang="en-US" dirty="0"/>
              <a:t>Seek Local donors</a:t>
            </a:r>
          </a:p>
          <a:p>
            <a:pPr marL="803275" lvl="2" indent="-457200">
              <a:lnSpc>
                <a:spcPct val="100000"/>
              </a:lnSpc>
            </a:pPr>
            <a:r>
              <a:rPr lang="en-US" dirty="0"/>
              <a:t>VFW, Legion, etc.</a:t>
            </a:r>
          </a:p>
        </p:txBody>
      </p:sp>
      <p:pic>
        <p:nvPicPr>
          <p:cNvPr id="6" name="Picture 5" descr="JanSport Klamath 75 Backpack">
            <a:extLst>
              <a:ext uri="{FF2B5EF4-FFF2-40B4-BE49-F238E27FC236}">
                <a16:creationId xmlns:a16="http://schemas.microsoft.com/office/drawing/2014/main" id="{E7A1C419-E227-71D9-F2BD-99A776737614}"/>
              </a:ext>
            </a:extLst>
          </p:cNvPr>
          <p:cNvPicPr/>
          <p:nvPr/>
        </p:nvPicPr>
        <p:blipFill>
          <a:blip r:embed="rId3" cstate="email">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4">
                    <a14:imgEffect>
                      <a14:backgroundRemoval t="7714" b="91429" l="10000" r="90000">
                        <a14:foregroundMark x1="54000" y1="91429" x2="54000" y2="91429"/>
                        <a14:foregroundMark x1="47143" y1="7714" x2="47143" y2="7714"/>
                      </a14:backgroundRemoval>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6048101" y="2016522"/>
            <a:ext cx="3525557" cy="33619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ack graduation cap with a red stripe&#10;&#10;AI-generated content may be incorrect.">
            <a:extLst>
              <a:ext uri="{FF2B5EF4-FFF2-40B4-BE49-F238E27FC236}">
                <a16:creationId xmlns:a16="http://schemas.microsoft.com/office/drawing/2014/main" id="{915783E8-04BF-A131-A091-9F16E7D3FCAA}"/>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rot="20793728">
            <a:off x="6180620" y="1337429"/>
            <a:ext cx="2844500" cy="1475584"/>
          </a:xfrm>
          <a:prstGeom prst="rect">
            <a:avLst/>
          </a:prstGeom>
        </p:spPr>
      </p:pic>
    </p:spTree>
    <p:extLst>
      <p:ext uri="{BB962C8B-B14F-4D97-AF65-F5344CB8AC3E}">
        <p14:creationId xmlns:p14="http://schemas.microsoft.com/office/powerpoint/2010/main" val="37745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03A11-7E0A-F24E-3148-A9519DA2EAD5}"/>
              </a:ext>
            </a:extLst>
          </p:cNvPr>
          <p:cNvSpPr>
            <a:spLocks noGrp="1"/>
          </p:cNvSpPr>
          <p:nvPr>
            <p:ph type="title"/>
          </p:nvPr>
        </p:nvSpPr>
        <p:spPr/>
        <p:txBody>
          <a:bodyPr>
            <a:normAutofit fontScale="90000"/>
          </a:bodyPr>
          <a:lstStyle/>
          <a:p>
            <a:r>
              <a:rPr lang="en-US" b="1" dirty="0"/>
              <a:t>Philmont Staff Association</a:t>
            </a:r>
          </a:p>
        </p:txBody>
      </p:sp>
      <p:sp>
        <p:nvSpPr>
          <p:cNvPr id="3" name="Content Placeholder 2">
            <a:extLst>
              <a:ext uri="{FF2B5EF4-FFF2-40B4-BE49-F238E27FC236}">
                <a16:creationId xmlns:a16="http://schemas.microsoft.com/office/drawing/2014/main" id="{BDB080D5-2F1E-05D0-3016-04A8F506CBFA}"/>
              </a:ext>
            </a:extLst>
          </p:cNvPr>
          <p:cNvSpPr>
            <a:spLocks noGrp="1"/>
          </p:cNvSpPr>
          <p:nvPr>
            <p:ph idx="1"/>
          </p:nvPr>
        </p:nvSpPr>
        <p:spPr/>
        <p:txBody>
          <a:bodyPr>
            <a:normAutofit fontScale="85000" lnSpcReduction="20000"/>
          </a:bodyPr>
          <a:lstStyle/>
          <a:p>
            <a:pPr marL="457200" indent="-400050">
              <a:lnSpc>
                <a:spcPct val="100000"/>
              </a:lnSpc>
            </a:pPr>
            <a:r>
              <a:rPr lang="en-US" dirty="0"/>
              <a:t>Scholarships awarded:</a:t>
            </a:r>
          </a:p>
          <a:p>
            <a:pPr marL="1356995" lvl="1" indent="-457200">
              <a:lnSpc>
                <a:spcPct val="100000"/>
              </a:lnSpc>
            </a:pPr>
            <a:r>
              <a:rPr lang="en-US" dirty="0"/>
              <a:t>Trail Crew</a:t>
            </a:r>
          </a:p>
          <a:p>
            <a:pPr marL="1356995" lvl="1" indent="-457200">
              <a:lnSpc>
                <a:spcPct val="100000"/>
              </a:lnSpc>
            </a:pPr>
            <a:r>
              <a:rPr lang="en-US" dirty="0"/>
              <a:t>OA Trail Crew</a:t>
            </a:r>
          </a:p>
          <a:p>
            <a:pPr marL="1356995" lvl="1" indent="-457200">
              <a:lnSpc>
                <a:spcPct val="100000"/>
              </a:lnSpc>
            </a:pPr>
            <a:r>
              <a:rPr lang="en-US" dirty="0"/>
              <a:t>Ranch Hands</a:t>
            </a:r>
          </a:p>
          <a:p>
            <a:pPr marL="1356995" lvl="1" indent="-457200">
              <a:lnSpc>
                <a:spcPct val="100000"/>
              </a:lnSpc>
            </a:pPr>
            <a:r>
              <a:rPr lang="en-US" dirty="0"/>
              <a:t>Rayado</a:t>
            </a:r>
          </a:p>
          <a:p>
            <a:pPr marL="1356995" lvl="1" indent="-457200">
              <a:lnSpc>
                <a:spcPct val="100000"/>
              </a:lnSpc>
            </a:pPr>
            <a:r>
              <a:rPr lang="en-US" dirty="0"/>
              <a:t>ROCS</a:t>
            </a:r>
          </a:p>
          <a:p>
            <a:pPr marL="457200" indent="-457200"/>
            <a:r>
              <a:rPr lang="en-US" dirty="0"/>
              <a:t>Apply on </a:t>
            </a:r>
            <a:r>
              <a:rPr lang="en-US" u="sng" dirty="0">
                <a:solidFill>
                  <a:srgbClr val="0000EE"/>
                </a:solidFill>
              </a:rPr>
              <a:t>www.philstaff.org</a:t>
            </a:r>
            <a:br>
              <a:rPr lang="en-US" dirty="0"/>
            </a:br>
            <a:br>
              <a:rPr lang="en-US" dirty="0"/>
            </a:br>
            <a:r>
              <a:rPr lang="en-US" dirty="0"/>
              <a:t>	</a:t>
            </a:r>
          </a:p>
        </p:txBody>
      </p:sp>
      <p:pic>
        <p:nvPicPr>
          <p:cNvPr id="2050" name="Picture 2">
            <a:extLst>
              <a:ext uri="{FF2B5EF4-FFF2-40B4-BE49-F238E27FC236}">
                <a16:creationId xmlns:a16="http://schemas.microsoft.com/office/drawing/2014/main" id="{273DB63D-BA0A-E7B5-FB17-C8D8598210A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9237" y="1682751"/>
            <a:ext cx="2340863" cy="2323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76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0FB0F-974E-3222-FB24-762B178A39FF}"/>
              </a:ext>
            </a:extLst>
          </p:cNvPr>
          <p:cNvSpPr>
            <a:spLocks noGrp="1"/>
          </p:cNvSpPr>
          <p:nvPr>
            <p:ph type="title"/>
          </p:nvPr>
        </p:nvSpPr>
        <p:spPr>
          <a:xfrm>
            <a:off x="466724" y="374651"/>
            <a:ext cx="8524875" cy="1325563"/>
          </a:xfrm>
        </p:spPr>
        <p:txBody>
          <a:bodyPr>
            <a:normAutofit/>
          </a:bodyPr>
          <a:lstStyle/>
          <a:p>
            <a:r>
              <a:rPr lang="en-US" b="1" dirty="0"/>
              <a:t>Philmont                programs</a:t>
            </a:r>
          </a:p>
        </p:txBody>
      </p:sp>
      <p:sp>
        <p:nvSpPr>
          <p:cNvPr id="3" name="Content Placeholder 2">
            <a:extLst>
              <a:ext uri="{FF2B5EF4-FFF2-40B4-BE49-F238E27FC236}">
                <a16:creationId xmlns:a16="http://schemas.microsoft.com/office/drawing/2014/main" id="{84C275F2-34C7-8DD4-9476-842D08CC76AA}"/>
              </a:ext>
            </a:extLst>
          </p:cNvPr>
          <p:cNvSpPr>
            <a:spLocks noGrp="1"/>
          </p:cNvSpPr>
          <p:nvPr>
            <p:ph idx="1"/>
          </p:nvPr>
        </p:nvSpPr>
        <p:spPr>
          <a:xfrm>
            <a:off x="541101" y="2091244"/>
            <a:ext cx="7886700" cy="4645024"/>
          </a:xfrm>
        </p:spPr>
        <p:txBody>
          <a:bodyPr>
            <a:normAutofit fontScale="92500" lnSpcReduction="20000"/>
          </a:bodyPr>
          <a:lstStyle/>
          <a:p>
            <a:pPr marL="457200" indent="-457200">
              <a:lnSpc>
                <a:spcPct val="105000"/>
              </a:lnSpc>
            </a:pPr>
            <a:r>
              <a:rPr lang="en-US" dirty="0"/>
              <a:t>Check with Camping Department on incentives/discounts*</a:t>
            </a:r>
          </a:p>
          <a:p>
            <a:pPr marL="1356995" lvl="1" indent="-457200">
              <a:lnSpc>
                <a:spcPct val="105000"/>
              </a:lnSpc>
            </a:pPr>
            <a:r>
              <a:rPr lang="en-US" dirty="0"/>
              <a:t>Early registration</a:t>
            </a:r>
          </a:p>
          <a:p>
            <a:pPr marL="1356995" lvl="1" indent="-457200">
              <a:lnSpc>
                <a:spcPct val="105000"/>
              </a:lnSpc>
            </a:pPr>
            <a:r>
              <a:rPr lang="en-US" dirty="0"/>
              <a:t>Late season registrations</a:t>
            </a:r>
          </a:p>
          <a:p>
            <a:pPr marL="1356995" lvl="1" indent="-457200">
              <a:lnSpc>
                <a:spcPct val="105000"/>
              </a:lnSpc>
            </a:pPr>
            <a:r>
              <a:rPr lang="en-US" dirty="0"/>
              <a:t>Returning crews</a:t>
            </a:r>
          </a:p>
          <a:p>
            <a:pPr marL="1356995" lvl="1" indent="-457200">
              <a:lnSpc>
                <a:spcPct val="105000"/>
              </a:lnSpc>
            </a:pPr>
            <a:r>
              <a:rPr lang="en-US" dirty="0"/>
              <a:t>First-time crews</a:t>
            </a:r>
            <a:br>
              <a:rPr lang="en-US" dirty="0"/>
            </a:br>
            <a:endParaRPr lang="en-US" dirty="0"/>
          </a:p>
          <a:p>
            <a:pPr marL="899795" lvl="1" indent="0">
              <a:buNone/>
            </a:pPr>
            <a:r>
              <a:rPr lang="en-US" dirty="0"/>
              <a:t>* Subject to change</a:t>
            </a:r>
            <a:br>
              <a:rPr lang="en-US" dirty="0"/>
            </a:br>
            <a:endParaRPr lang="en-US" dirty="0"/>
          </a:p>
        </p:txBody>
      </p:sp>
      <p:pic>
        <p:nvPicPr>
          <p:cNvPr id="5" name="Picture 4" descr="A hand writing on a white board&#10;&#10;AI-generated content may be incorrect.">
            <a:extLst>
              <a:ext uri="{FF2B5EF4-FFF2-40B4-BE49-F238E27FC236}">
                <a16:creationId xmlns:a16="http://schemas.microsoft.com/office/drawing/2014/main" id="{EC9DA09E-4430-2221-A6FC-04A70A65951B}"/>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366683" y="512762"/>
            <a:ext cx="2410634" cy="1325563"/>
          </a:xfrm>
          <a:prstGeom prst="rect">
            <a:avLst/>
          </a:prstGeom>
        </p:spPr>
      </p:pic>
    </p:spTree>
    <p:extLst>
      <p:ext uri="{BB962C8B-B14F-4D97-AF65-F5344CB8AC3E}">
        <p14:creationId xmlns:p14="http://schemas.microsoft.com/office/powerpoint/2010/main" val="343888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653C15-0C85-DAD2-8EB2-3A2EE65CCA3E}"/>
              </a:ext>
            </a:extLst>
          </p:cNvPr>
          <p:cNvSpPr>
            <a:spLocks noGrp="1"/>
          </p:cNvSpPr>
          <p:nvPr>
            <p:ph type="title"/>
          </p:nvPr>
        </p:nvSpPr>
        <p:spPr/>
        <p:txBody>
          <a:bodyPr>
            <a:noAutofit/>
          </a:bodyPr>
          <a:lstStyle/>
          <a:p>
            <a:r>
              <a:rPr lang="en-US" b="1" dirty="0">
                <a:solidFill>
                  <a:srgbClr val="92552C"/>
                </a:solidFill>
              </a:rPr>
              <a:t>Why Philmont?</a:t>
            </a:r>
            <a:endParaRPr lang="en-US" dirty="0"/>
          </a:p>
        </p:txBody>
      </p:sp>
      <p:sp>
        <p:nvSpPr>
          <p:cNvPr id="5" name="Content Placeholder 4">
            <a:extLst>
              <a:ext uri="{FF2B5EF4-FFF2-40B4-BE49-F238E27FC236}">
                <a16:creationId xmlns:a16="http://schemas.microsoft.com/office/drawing/2014/main" id="{F076F79F-28B7-21F9-76A6-34A3B2967535}"/>
              </a:ext>
            </a:extLst>
          </p:cNvPr>
          <p:cNvSpPr>
            <a:spLocks noGrp="1"/>
          </p:cNvSpPr>
          <p:nvPr>
            <p:ph idx="1"/>
          </p:nvPr>
        </p:nvSpPr>
        <p:spPr>
          <a:xfrm>
            <a:off x="155643" y="1466640"/>
            <a:ext cx="8359707" cy="4351338"/>
          </a:xfrm>
        </p:spPr>
        <p:txBody>
          <a:bodyPr/>
          <a:lstStyle/>
          <a:p>
            <a:pPr marL="457200">
              <a:buSzPct val="80000"/>
            </a:pPr>
            <a:r>
              <a:rPr lang="en-US" b="1" dirty="0"/>
              <a:t>Program</a:t>
            </a:r>
          </a:p>
          <a:p>
            <a:pPr marL="457200"/>
            <a:r>
              <a:rPr lang="en-US" b="1" dirty="0"/>
              <a:t>Places</a:t>
            </a:r>
          </a:p>
          <a:p>
            <a:pPr marL="457200"/>
            <a:r>
              <a:rPr lang="en-US" b="1" dirty="0"/>
              <a:t>People…</a:t>
            </a:r>
          </a:p>
        </p:txBody>
      </p:sp>
      <p:sp>
        <p:nvSpPr>
          <p:cNvPr id="6" name="TextBox 5">
            <a:extLst>
              <a:ext uri="{FF2B5EF4-FFF2-40B4-BE49-F238E27FC236}">
                <a16:creationId xmlns:a16="http://schemas.microsoft.com/office/drawing/2014/main" id="{1898DAE2-3E1D-41FE-2768-FC49DA2F8586}"/>
              </a:ext>
            </a:extLst>
          </p:cNvPr>
          <p:cNvSpPr txBox="1"/>
          <p:nvPr/>
        </p:nvSpPr>
        <p:spPr>
          <a:xfrm>
            <a:off x="1372439" y="5464035"/>
            <a:ext cx="7771561" cy="707886"/>
          </a:xfrm>
          <a:prstGeom prst="rect">
            <a:avLst/>
          </a:prstGeom>
          <a:noFill/>
        </p:spPr>
        <p:txBody>
          <a:bodyPr wrap="square" rtlCol="0">
            <a:spAutoFit/>
          </a:bodyPr>
          <a:lstStyle/>
          <a:p>
            <a:r>
              <a:rPr lang="en-US" sz="4000" b="1" dirty="0">
                <a:solidFill>
                  <a:srgbClr val="92552C"/>
                </a:solidFill>
                <a:latin typeface="+mj-lt"/>
              </a:rPr>
              <a:t>…You can’t get anywhere else!</a:t>
            </a:r>
          </a:p>
        </p:txBody>
      </p:sp>
      <p:pic>
        <p:nvPicPr>
          <p:cNvPr id="7" name="Picture 6">
            <a:extLst>
              <a:ext uri="{FF2B5EF4-FFF2-40B4-BE49-F238E27FC236}">
                <a16:creationId xmlns:a16="http://schemas.microsoft.com/office/drawing/2014/main" id="{5F155A37-A6DE-B75D-3239-0110AD82EE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5660" y="557365"/>
            <a:ext cx="2378674" cy="1902938"/>
          </a:xfrm>
          <a:prstGeom prst="rect">
            <a:avLst/>
          </a:prstGeom>
          <a:effectLst>
            <a:softEdge rad="63500"/>
          </a:effectLst>
        </p:spPr>
      </p:pic>
      <p:pic>
        <p:nvPicPr>
          <p:cNvPr id="8" name="Picture 7">
            <a:extLst>
              <a:ext uri="{FF2B5EF4-FFF2-40B4-BE49-F238E27FC236}">
                <a16:creationId xmlns:a16="http://schemas.microsoft.com/office/drawing/2014/main" id="{753203C9-4277-4985-65A5-D7859F3E6A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24909" y="1684795"/>
            <a:ext cx="2378674" cy="1902940"/>
          </a:xfrm>
          <a:prstGeom prst="rect">
            <a:avLst/>
          </a:prstGeom>
          <a:effectLst>
            <a:softEdge rad="63500"/>
          </a:effectLst>
        </p:spPr>
      </p:pic>
      <p:pic>
        <p:nvPicPr>
          <p:cNvPr id="10" name="Picture 9">
            <a:extLst>
              <a:ext uri="{FF2B5EF4-FFF2-40B4-BE49-F238E27FC236}">
                <a16:creationId xmlns:a16="http://schemas.microsoft.com/office/drawing/2014/main" id="{B4FA0931-D832-A71F-115F-0AF29ACADF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72439" y="3429000"/>
            <a:ext cx="2333486" cy="1866788"/>
          </a:xfrm>
          <a:prstGeom prst="rect">
            <a:avLst/>
          </a:prstGeom>
          <a:effectLst>
            <a:softEdge rad="63500"/>
          </a:effectLst>
        </p:spPr>
      </p:pic>
      <p:pic>
        <p:nvPicPr>
          <p:cNvPr id="11" name="Picture 10">
            <a:extLst>
              <a:ext uri="{FF2B5EF4-FFF2-40B4-BE49-F238E27FC236}">
                <a16:creationId xmlns:a16="http://schemas.microsoft.com/office/drawing/2014/main" id="{C76A2939-D049-0211-FCC4-2E138D3C7D3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22173" y="3642309"/>
            <a:ext cx="2541067" cy="1866788"/>
          </a:xfrm>
          <a:prstGeom prst="rect">
            <a:avLst/>
          </a:prstGeom>
          <a:effectLst>
            <a:softEdge rad="63500"/>
          </a:effectLst>
        </p:spPr>
      </p:pic>
      <p:pic>
        <p:nvPicPr>
          <p:cNvPr id="13" name="Picture 12">
            <a:extLst>
              <a:ext uri="{FF2B5EF4-FFF2-40B4-BE49-F238E27FC236}">
                <a16:creationId xmlns:a16="http://schemas.microsoft.com/office/drawing/2014/main" id="{4BD23712-8520-079C-ED41-C80812A92A5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82225" y="2494761"/>
            <a:ext cx="2378671" cy="1902937"/>
          </a:xfrm>
          <a:prstGeom prst="rect">
            <a:avLst/>
          </a:prstGeom>
          <a:effectLst>
            <a:softEdge rad="63500"/>
          </a:effectLst>
        </p:spPr>
      </p:pic>
    </p:spTree>
    <p:extLst>
      <p:ext uri="{BB962C8B-B14F-4D97-AF65-F5344CB8AC3E}">
        <p14:creationId xmlns:p14="http://schemas.microsoft.com/office/powerpoint/2010/main" val="248886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8CD5B3-60FA-B782-C1B9-B04D827BE61B}"/>
              </a:ext>
            </a:extLst>
          </p:cNvPr>
          <p:cNvSpPr>
            <a:spLocks noGrp="1"/>
          </p:cNvSpPr>
          <p:nvPr>
            <p:ph type="title"/>
          </p:nvPr>
        </p:nvSpPr>
        <p:spPr>
          <a:xfrm>
            <a:off x="703787" y="3698993"/>
            <a:ext cx="8440213" cy="1828800"/>
          </a:xfrm>
        </p:spPr>
        <p:txBody>
          <a:bodyPr>
            <a:normAutofit fontScale="90000"/>
          </a:bodyPr>
          <a:lstStyle/>
          <a:p>
            <a:r>
              <a:rPr lang="en-US" sz="7800" dirty="0"/>
              <a:t>P</a:t>
            </a:r>
            <a:r>
              <a:rPr lang="en-US" sz="1100" dirty="0"/>
              <a:t> </a:t>
            </a:r>
            <a:r>
              <a:rPr lang="en-US" dirty="0"/>
              <a:t>hilmont </a:t>
            </a:r>
            <a:r>
              <a:rPr lang="en-US" sz="7800" dirty="0"/>
              <a:t>T</a:t>
            </a:r>
            <a:r>
              <a:rPr lang="en-US" sz="1100" dirty="0"/>
              <a:t> </a:t>
            </a:r>
            <a:r>
              <a:rPr lang="en-US" dirty="0"/>
              <a:t>raining </a:t>
            </a:r>
            <a:r>
              <a:rPr lang="en-US" sz="7800" dirty="0"/>
              <a:t>C</a:t>
            </a:r>
            <a:r>
              <a:rPr lang="en-US" sz="1100" dirty="0"/>
              <a:t> </a:t>
            </a:r>
            <a:r>
              <a:rPr lang="en-US" dirty="0"/>
              <a:t>enter</a:t>
            </a:r>
          </a:p>
        </p:txBody>
      </p:sp>
      <p:pic>
        <p:nvPicPr>
          <p:cNvPr id="5" name="Picture 4">
            <a:extLst>
              <a:ext uri="{FF2B5EF4-FFF2-40B4-BE49-F238E27FC236}">
                <a16:creationId xmlns:a16="http://schemas.microsoft.com/office/drawing/2014/main" id="{73A0BBD8-23DA-446A-859A-449C15547A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097" y="205500"/>
            <a:ext cx="3948112" cy="4173132"/>
          </a:xfrm>
          <a:prstGeom prst="rect">
            <a:avLst/>
          </a:prstGeom>
          <a:effectLst>
            <a:softEdge rad="63500"/>
          </a:effectLst>
        </p:spPr>
      </p:pic>
    </p:spTree>
    <p:extLst>
      <p:ext uri="{BB962C8B-B14F-4D97-AF65-F5344CB8AC3E}">
        <p14:creationId xmlns:p14="http://schemas.microsoft.com/office/powerpoint/2010/main" val="5090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F2850A-34E6-7093-D231-2F635088AFA4}"/>
              </a:ext>
            </a:extLst>
          </p:cNvPr>
          <p:cNvSpPr>
            <a:spLocks noGrp="1"/>
          </p:cNvSpPr>
          <p:nvPr>
            <p:ph type="title"/>
          </p:nvPr>
        </p:nvSpPr>
        <p:spPr/>
        <p:txBody>
          <a:bodyPr/>
          <a:lstStyle/>
          <a:p>
            <a:r>
              <a:rPr lang="en-US" b="1" dirty="0"/>
              <a:t>PTC – Learning and Fun!</a:t>
            </a:r>
          </a:p>
        </p:txBody>
      </p:sp>
      <p:sp>
        <p:nvSpPr>
          <p:cNvPr id="5" name="Content Placeholder 4">
            <a:extLst>
              <a:ext uri="{FF2B5EF4-FFF2-40B4-BE49-F238E27FC236}">
                <a16:creationId xmlns:a16="http://schemas.microsoft.com/office/drawing/2014/main" id="{02A04569-90FE-A66F-7200-4CCFC9619961}"/>
              </a:ext>
            </a:extLst>
          </p:cNvPr>
          <p:cNvSpPr>
            <a:spLocks noGrp="1"/>
          </p:cNvSpPr>
          <p:nvPr>
            <p:ph idx="1"/>
          </p:nvPr>
        </p:nvSpPr>
        <p:spPr/>
        <p:txBody>
          <a:bodyPr>
            <a:normAutofit lnSpcReduction="10000"/>
          </a:bodyPr>
          <a:lstStyle/>
          <a:p>
            <a:pPr marL="457200" indent="-457200">
              <a:lnSpc>
                <a:spcPct val="93000"/>
              </a:lnSpc>
            </a:pPr>
            <a:r>
              <a:rPr lang="en-US" dirty="0"/>
              <a:t>Enroll on-line</a:t>
            </a:r>
          </a:p>
          <a:p>
            <a:pPr marL="457200" indent="-457200">
              <a:lnSpc>
                <a:spcPct val="93000"/>
              </a:lnSpc>
            </a:pPr>
            <a:r>
              <a:rPr lang="en-US" dirty="0"/>
              <a:t>Gain program insights</a:t>
            </a:r>
          </a:p>
          <a:p>
            <a:pPr marL="457200" indent="-457200">
              <a:lnSpc>
                <a:spcPct val="93000"/>
              </a:lnSpc>
            </a:pPr>
            <a:r>
              <a:rPr lang="en-US" dirty="0"/>
              <a:t>Learn new skills</a:t>
            </a:r>
          </a:p>
          <a:p>
            <a:pPr marL="457200" indent="-457200">
              <a:lnSpc>
                <a:spcPct val="93000"/>
              </a:lnSpc>
            </a:pPr>
            <a:r>
              <a:rPr lang="en-US" dirty="0"/>
              <a:t>Meet Scouters from</a:t>
            </a:r>
            <a:br>
              <a:rPr lang="en-US" dirty="0"/>
            </a:br>
            <a:r>
              <a:rPr lang="en-US" dirty="0"/>
              <a:t>     all over</a:t>
            </a:r>
          </a:p>
          <a:p>
            <a:pPr marL="457200" indent="-457200">
              <a:lnSpc>
                <a:spcPct val="93000"/>
              </a:lnSpc>
            </a:pPr>
            <a:r>
              <a:rPr lang="en-US" dirty="0"/>
              <a:t>Bring your family for the</a:t>
            </a:r>
            <a:br>
              <a:rPr lang="en-US" dirty="0"/>
            </a:br>
            <a:r>
              <a:rPr lang="en-US" dirty="0"/>
              <a:t>best vacation EVER!</a:t>
            </a:r>
          </a:p>
        </p:txBody>
      </p:sp>
      <p:pic>
        <p:nvPicPr>
          <p:cNvPr id="6" name="Picture 5" descr="A group of people sitting at a table laughing&#10;&#10;AI-generated content may be incorrect.">
            <a:extLst>
              <a:ext uri="{FF2B5EF4-FFF2-40B4-BE49-F238E27FC236}">
                <a16:creationId xmlns:a16="http://schemas.microsoft.com/office/drawing/2014/main" id="{4F1CF064-EADC-5DE3-06C6-B256B7E90D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293959" y="1161879"/>
            <a:ext cx="2516773" cy="3108455"/>
          </a:xfrm>
          <a:prstGeom prst="rect">
            <a:avLst/>
          </a:prstGeom>
          <a:effectLst>
            <a:softEdge rad="63500"/>
          </a:effectLst>
        </p:spPr>
      </p:pic>
    </p:spTree>
    <p:extLst>
      <p:ext uri="{BB962C8B-B14F-4D97-AF65-F5344CB8AC3E}">
        <p14:creationId xmlns:p14="http://schemas.microsoft.com/office/powerpoint/2010/main" val="354303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73E6BC-99C8-1D49-18EE-A6F8B37AC468}"/>
              </a:ext>
            </a:extLst>
          </p:cNvPr>
          <p:cNvSpPr>
            <a:spLocks noGrp="1"/>
          </p:cNvSpPr>
          <p:nvPr>
            <p:ph idx="1"/>
          </p:nvPr>
        </p:nvSpPr>
        <p:spPr>
          <a:xfrm>
            <a:off x="781049" y="3057524"/>
            <a:ext cx="8162925" cy="3416299"/>
          </a:xfrm>
        </p:spPr>
        <p:txBody>
          <a:bodyPr numCol="2">
            <a:normAutofit fontScale="92500" lnSpcReduction="20000"/>
          </a:bodyPr>
          <a:lstStyle/>
          <a:p>
            <a:pPr marL="285750" indent="-285750"/>
            <a:r>
              <a:rPr lang="en-US" dirty="0"/>
              <a:t>Unit Leaders</a:t>
            </a:r>
          </a:p>
          <a:p>
            <a:pPr marL="285750" indent="-285750"/>
            <a:r>
              <a:rPr lang="en-US" dirty="0"/>
              <a:t>Den Leaders</a:t>
            </a:r>
          </a:p>
          <a:p>
            <a:pPr marL="285750" indent="-285750"/>
            <a:r>
              <a:rPr lang="en-US" dirty="0"/>
              <a:t>District personnel</a:t>
            </a:r>
          </a:p>
          <a:p>
            <a:pPr marL="285750" indent="-285750"/>
            <a:r>
              <a:rPr lang="en-US" dirty="0"/>
              <a:t>Commissioners</a:t>
            </a:r>
          </a:p>
          <a:p>
            <a:pPr marL="285750" indent="-285750"/>
            <a:r>
              <a:rPr lang="en-US" dirty="0"/>
              <a:t>Key 3</a:t>
            </a:r>
            <a:br>
              <a:rPr lang="en-US" dirty="0"/>
            </a:br>
            <a:endParaRPr lang="en-US" dirty="0"/>
          </a:p>
          <a:p>
            <a:pPr marL="285750" indent="-285750"/>
            <a:r>
              <a:rPr lang="en-US" dirty="0"/>
              <a:t>Chartered Org Reps</a:t>
            </a:r>
          </a:p>
          <a:p>
            <a:pPr marL="285750" indent="-285750"/>
            <a:r>
              <a:rPr lang="en-US" dirty="0"/>
              <a:t>Religious leaders</a:t>
            </a:r>
          </a:p>
          <a:p>
            <a:pPr marL="285750" indent="-285750"/>
            <a:r>
              <a:rPr lang="en-US" dirty="0"/>
              <a:t>Any Scouter</a:t>
            </a:r>
          </a:p>
          <a:p>
            <a:pPr marL="285750" indent="-285750"/>
            <a:r>
              <a:rPr lang="en-US" dirty="0"/>
              <a:t>Non-scouters too!</a:t>
            </a:r>
          </a:p>
          <a:p>
            <a:endParaRPr lang="en-US" dirty="0"/>
          </a:p>
        </p:txBody>
      </p:sp>
      <p:pic>
        <p:nvPicPr>
          <p:cNvPr id="11" name="Picture 10" descr="A group of people in uniform&#10;&#10;AI-generated content may be incorrect.">
            <a:extLst>
              <a:ext uri="{FF2B5EF4-FFF2-40B4-BE49-F238E27FC236}">
                <a16:creationId xmlns:a16="http://schemas.microsoft.com/office/drawing/2014/main" id="{A4CA3F9B-A7B2-8201-AD11-188224A079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2820906"/>
          </a:xfrm>
          <a:prstGeom prst="rect">
            <a:avLst/>
          </a:prstGeom>
          <a:effectLst>
            <a:softEdge rad="63500"/>
          </a:effectLst>
        </p:spPr>
      </p:pic>
    </p:spTree>
    <p:extLst>
      <p:ext uri="{BB962C8B-B14F-4D97-AF65-F5344CB8AC3E}">
        <p14:creationId xmlns:p14="http://schemas.microsoft.com/office/powerpoint/2010/main" val="306730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6314A3-26BF-8AF5-7752-E40D54EE23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1852" y="445520"/>
            <a:ext cx="3173170" cy="2904317"/>
          </a:xfrm>
          <a:prstGeom prst="rect">
            <a:avLst/>
          </a:prstGeom>
          <a:effectLst>
            <a:softEdge rad="63500"/>
          </a:effectLst>
        </p:spPr>
      </p:pic>
      <p:sp>
        <p:nvSpPr>
          <p:cNvPr id="10" name="Oval 9">
            <a:extLst>
              <a:ext uri="{FF2B5EF4-FFF2-40B4-BE49-F238E27FC236}">
                <a16:creationId xmlns:a16="http://schemas.microsoft.com/office/drawing/2014/main" id="{BA8EC16B-E4FE-0A66-DBD7-A6E89D17C8B3}"/>
              </a:ext>
            </a:extLst>
          </p:cNvPr>
          <p:cNvSpPr/>
          <p:nvPr/>
        </p:nvSpPr>
        <p:spPr>
          <a:xfrm>
            <a:off x="977627" y="2860464"/>
            <a:ext cx="781128" cy="1295400"/>
          </a:xfrm>
          <a:prstGeom prst="ellipse">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F068116-935F-3F03-8DEE-9C5A7E0A39F6}"/>
              </a:ext>
            </a:extLst>
          </p:cNvPr>
          <p:cNvSpPr/>
          <p:nvPr/>
        </p:nvSpPr>
        <p:spPr>
          <a:xfrm rot="16200000">
            <a:off x="794198" y="2365111"/>
            <a:ext cx="1076131" cy="893321"/>
          </a:xfrm>
          <a:prstGeom prst="ellipse">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6">
            <a:extLst>
              <a:ext uri="{FF2B5EF4-FFF2-40B4-BE49-F238E27FC236}">
                <a16:creationId xmlns:a16="http://schemas.microsoft.com/office/drawing/2014/main" id="{FD220BFE-1647-21B6-5DCD-D103348931F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7130" y="542770"/>
            <a:ext cx="2679780" cy="391632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79C9143F-9E02-2174-D7F3-70268865C370}"/>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62460" y="476214"/>
            <a:ext cx="2514599" cy="32661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C666F62-CE3D-E5C2-0FC8-663C88CCE68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51953" y="3987311"/>
            <a:ext cx="2835261" cy="2041059"/>
          </a:xfrm>
          <a:prstGeom prst="rect">
            <a:avLst/>
          </a:prstGeom>
          <a:effectLst>
            <a:softEdge rad="63500"/>
          </a:effectLst>
        </p:spPr>
      </p:pic>
      <p:pic>
        <p:nvPicPr>
          <p:cNvPr id="8" name="Picture 7">
            <a:extLst>
              <a:ext uri="{FF2B5EF4-FFF2-40B4-BE49-F238E27FC236}">
                <a16:creationId xmlns:a16="http://schemas.microsoft.com/office/drawing/2014/main" id="{CE8A8DFD-14F6-D48A-1C6A-F1E228C1395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316378" y="3820905"/>
            <a:ext cx="3515558" cy="1879273"/>
          </a:xfrm>
          <a:prstGeom prst="rect">
            <a:avLst/>
          </a:prstGeom>
          <a:effectLst>
            <a:softEdge rad="63500"/>
          </a:effectLst>
        </p:spPr>
      </p:pic>
      <p:pic>
        <p:nvPicPr>
          <p:cNvPr id="9" name="Picture 4" descr="Kit Carson wearing a beaver hat">
            <a:extLst>
              <a:ext uri="{FF2B5EF4-FFF2-40B4-BE49-F238E27FC236}">
                <a16:creationId xmlns:a16="http://schemas.microsoft.com/office/drawing/2014/main" id="{9085EE6E-C8E2-42C9-20D3-D3EABF99AF69}"/>
              </a:ext>
            </a:extLst>
          </p:cNvPr>
          <p:cNvPicPr>
            <a:picLocks noChangeAspect="1" noChangeArrowheads="1"/>
          </p:cNvPicPr>
          <p:nvPr/>
        </p:nvPicPr>
        <p:blipFill>
          <a:blip r:embed="rId8" cstate="email">
            <a:clrChange>
              <a:clrFrom>
                <a:srgbClr val="E6E6E6"/>
              </a:clrFrom>
              <a:clrTo>
                <a:srgbClr val="E6E6E6">
                  <a:alpha val="0"/>
                </a:srgbClr>
              </a:clrTo>
            </a:clrChange>
            <a:extLst>
              <a:ext uri="{28A0092B-C50C-407E-A947-70E740481C1C}">
                <a14:useLocalDpi xmlns:a14="http://schemas.microsoft.com/office/drawing/2010/main"/>
              </a:ext>
            </a:extLst>
          </a:blip>
          <a:srcRect/>
          <a:stretch>
            <a:fillRect/>
          </a:stretch>
        </p:blipFill>
        <p:spPr bwMode="auto">
          <a:xfrm>
            <a:off x="366941" y="1998203"/>
            <a:ext cx="1857413" cy="2904317"/>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39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9CE1-7189-7C77-E251-0DB5F72E9C66}"/>
              </a:ext>
            </a:extLst>
          </p:cNvPr>
          <p:cNvSpPr>
            <a:spLocks noGrp="1"/>
          </p:cNvSpPr>
          <p:nvPr>
            <p:ph type="title"/>
          </p:nvPr>
        </p:nvSpPr>
        <p:spPr/>
        <p:txBody>
          <a:bodyPr/>
          <a:lstStyle/>
          <a:p>
            <a:r>
              <a:rPr lang="en-US" b="1" dirty="0"/>
              <a:t>Conferences </a:t>
            </a:r>
          </a:p>
        </p:txBody>
      </p:sp>
      <p:sp>
        <p:nvSpPr>
          <p:cNvPr id="3" name="Content Placeholder 2">
            <a:extLst>
              <a:ext uri="{FF2B5EF4-FFF2-40B4-BE49-F238E27FC236}">
                <a16:creationId xmlns:a16="http://schemas.microsoft.com/office/drawing/2014/main" id="{08B2C4D3-6125-A863-7156-BFAA75640B90}"/>
              </a:ext>
            </a:extLst>
          </p:cNvPr>
          <p:cNvSpPr>
            <a:spLocks noGrp="1"/>
          </p:cNvSpPr>
          <p:nvPr>
            <p:ph idx="1"/>
          </p:nvPr>
        </p:nvSpPr>
        <p:spPr>
          <a:xfrm>
            <a:off x="628650" y="1400175"/>
            <a:ext cx="8515350" cy="4776788"/>
          </a:xfrm>
        </p:spPr>
        <p:txBody>
          <a:bodyPr>
            <a:normAutofit/>
          </a:bodyPr>
          <a:lstStyle/>
          <a:p>
            <a:r>
              <a:rPr lang="en-US" dirty="0"/>
              <a:t>Commissioners</a:t>
            </a:r>
          </a:p>
          <a:p>
            <a:r>
              <a:rPr lang="en-US" dirty="0"/>
              <a:t>Outdoor skills</a:t>
            </a:r>
          </a:p>
          <a:p>
            <a:r>
              <a:rPr lang="en-US" dirty="0"/>
              <a:t>Relation building</a:t>
            </a:r>
          </a:p>
          <a:p>
            <a:r>
              <a:rPr lang="en-US" dirty="0"/>
              <a:t>Unit essentials</a:t>
            </a:r>
          </a:p>
          <a:p>
            <a:r>
              <a:rPr lang="en-US" dirty="0"/>
              <a:t>Leadership</a:t>
            </a:r>
          </a:p>
          <a:p>
            <a:r>
              <a:rPr lang="en-US" dirty="0"/>
              <a:t>Faith and Scouting</a:t>
            </a:r>
          </a:p>
          <a:p>
            <a:r>
              <a:rPr lang="en-US" dirty="0"/>
              <a:t>Special Needs and dozens more!</a:t>
            </a:r>
          </a:p>
          <a:p>
            <a:endParaRPr lang="en-US" dirty="0"/>
          </a:p>
          <a:p>
            <a:pPr indent="0">
              <a:buNone/>
            </a:pPr>
            <a:endParaRPr lang="en-US" dirty="0"/>
          </a:p>
        </p:txBody>
      </p:sp>
      <p:pic>
        <p:nvPicPr>
          <p:cNvPr id="9" name="Picture 8" descr="A person and person smiling&#10;&#10;AI-generated content may be incorrect.">
            <a:extLst>
              <a:ext uri="{FF2B5EF4-FFF2-40B4-BE49-F238E27FC236}">
                <a16:creationId xmlns:a16="http://schemas.microsoft.com/office/drawing/2014/main" id="{A047B13E-A1D4-4748-7B6F-8A7BAEEA0F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3399" y="681037"/>
            <a:ext cx="3118444" cy="3429000"/>
          </a:xfrm>
          <a:prstGeom prst="rect">
            <a:avLst/>
          </a:prstGeom>
          <a:effectLst>
            <a:softEdge rad="63500"/>
          </a:effectLst>
        </p:spPr>
      </p:pic>
    </p:spTree>
    <p:extLst>
      <p:ext uri="{BB962C8B-B14F-4D97-AF65-F5344CB8AC3E}">
        <p14:creationId xmlns:p14="http://schemas.microsoft.com/office/powerpoint/2010/main" val="25588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E83B5-CF6B-90B1-A8E8-B1591B010B67}"/>
              </a:ext>
            </a:extLst>
          </p:cNvPr>
          <p:cNvSpPr>
            <a:spLocks noGrp="1"/>
          </p:cNvSpPr>
          <p:nvPr>
            <p:ph type="title"/>
          </p:nvPr>
        </p:nvSpPr>
        <p:spPr>
          <a:solidFill>
            <a:schemeClr val="bg1">
              <a:lumMod val="95000"/>
            </a:schemeClr>
          </a:solidFill>
        </p:spPr>
        <p:txBody>
          <a:bodyPr/>
          <a:lstStyle/>
          <a:p>
            <a:r>
              <a:rPr lang="en-US" dirty="0"/>
              <a:t>Weekly Schedule</a:t>
            </a:r>
          </a:p>
        </p:txBody>
      </p:sp>
      <p:graphicFrame>
        <p:nvGraphicFramePr>
          <p:cNvPr id="4" name="Table 2">
            <a:extLst>
              <a:ext uri="{FF2B5EF4-FFF2-40B4-BE49-F238E27FC236}">
                <a16:creationId xmlns:a16="http://schemas.microsoft.com/office/drawing/2014/main" id="{CDBDF026-8B23-CE9C-6266-A6C7A063741A}"/>
              </a:ext>
            </a:extLst>
          </p:cNvPr>
          <p:cNvGraphicFramePr>
            <a:graphicFrameLocks noGrp="1"/>
          </p:cNvGraphicFramePr>
          <p:nvPr>
            <p:extLst>
              <p:ext uri="{D42A27DB-BD31-4B8C-83A1-F6EECF244321}">
                <p14:modId xmlns:p14="http://schemas.microsoft.com/office/powerpoint/2010/main" val="3905049345"/>
              </p:ext>
            </p:extLst>
          </p:nvPr>
        </p:nvGraphicFramePr>
        <p:xfrm>
          <a:off x="457200" y="1477224"/>
          <a:ext cx="8229599" cy="4389120"/>
        </p:xfrm>
        <a:graphic>
          <a:graphicData uri="http://schemas.openxmlformats.org/drawingml/2006/table">
            <a:tbl>
              <a:tblPr firstRow="1" bandRow="1">
                <a:tableStyleId>{5C22544A-7EE6-4342-B048-85BDC9FD1C3A}</a:tableStyleId>
              </a:tblPr>
              <a:tblGrid>
                <a:gridCol w="1186506">
                  <a:extLst>
                    <a:ext uri="{9D8B030D-6E8A-4147-A177-3AD203B41FA5}">
                      <a16:colId xmlns:a16="http://schemas.microsoft.com/office/drawing/2014/main" val="2036008639"/>
                    </a:ext>
                  </a:extLst>
                </a:gridCol>
                <a:gridCol w="1177013">
                  <a:extLst>
                    <a:ext uri="{9D8B030D-6E8A-4147-A177-3AD203B41FA5}">
                      <a16:colId xmlns:a16="http://schemas.microsoft.com/office/drawing/2014/main" val="3499709366"/>
                    </a:ext>
                  </a:extLst>
                </a:gridCol>
                <a:gridCol w="1195997">
                  <a:extLst>
                    <a:ext uri="{9D8B030D-6E8A-4147-A177-3AD203B41FA5}">
                      <a16:colId xmlns:a16="http://schemas.microsoft.com/office/drawing/2014/main" val="948882632"/>
                    </a:ext>
                  </a:extLst>
                </a:gridCol>
                <a:gridCol w="1186506">
                  <a:extLst>
                    <a:ext uri="{9D8B030D-6E8A-4147-A177-3AD203B41FA5}">
                      <a16:colId xmlns:a16="http://schemas.microsoft.com/office/drawing/2014/main" val="1447511256"/>
                    </a:ext>
                  </a:extLst>
                </a:gridCol>
                <a:gridCol w="1186506">
                  <a:extLst>
                    <a:ext uri="{9D8B030D-6E8A-4147-A177-3AD203B41FA5}">
                      <a16:colId xmlns:a16="http://schemas.microsoft.com/office/drawing/2014/main" val="1568063623"/>
                    </a:ext>
                  </a:extLst>
                </a:gridCol>
                <a:gridCol w="1186506">
                  <a:extLst>
                    <a:ext uri="{9D8B030D-6E8A-4147-A177-3AD203B41FA5}">
                      <a16:colId xmlns:a16="http://schemas.microsoft.com/office/drawing/2014/main" val="3931257360"/>
                    </a:ext>
                  </a:extLst>
                </a:gridCol>
                <a:gridCol w="1110565">
                  <a:extLst>
                    <a:ext uri="{9D8B030D-6E8A-4147-A177-3AD203B41FA5}">
                      <a16:colId xmlns:a16="http://schemas.microsoft.com/office/drawing/2014/main" val="1243720524"/>
                    </a:ext>
                  </a:extLst>
                </a:gridCol>
              </a:tblGrid>
              <a:tr h="0">
                <a:tc>
                  <a:txBody>
                    <a:bodyPr/>
                    <a:lstStyle/>
                    <a:p>
                      <a:r>
                        <a:rPr lang="en-US" dirty="0"/>
                        <a:t>Sun</a:t>
                      </a:r>
                    </a:p>
                  </a:txBody>
                  <a:tcPr/>
                </a:tc>
                <a:tc>
                  <a:txBody>
                    <a:bodyPr/>
                    <a:lstStyle/>
                    <a:p>
                      <a:r>
                        <a:rPr lang="en-US" dirty="0"/>
                        <a:t>Mon</a:t>
                      </a:r>
                    </a:p>
                  </a:txBody>
                  <a:tcPr/>
                </a:tc>
                <a:tc>
                  <a:txBody>
                    <a:bodyPr/>
                    <a:lstStyle/>
                    <a:p>
                      <a:r>
                        <a:rPr lang="en-US" dirty="0"/>
                        <a:t>Tues</a:t>
                      </a:r>
                    </a:p>
                  </a:txBody>
                  <a:tcPr/>
                </a:tc>
                <a:tc>
                  <a:txBody>
                    <a:bodyPr/>
                    <a:lstStyle/>
                    <a:p>
                      <a:r>
                        <a:rPr lang="en-US" dirty="0"/>
                        <a:t>Wed</a:t>
                      </a:r>
                    </a:p>
                  </a:txBody>
                  <a:tcPr/>
                </a:tc>
                <a:tc>
                  <a:txBody>
                    <a:bodyPr/>
                    <a:lstStyle/>
                    <a:p>
                      <a:r>
                        <a:rPr lang="en-US" dirty="0"/>
                        <a:t>Thurs</a:t>
                      </a:r>
                    </a:p>
                  </a:txBody>
                  <a:tcPr/>
                </a:tc>
                <a:tc>
                  <a:txBody>
                    <a:bodyPr/>
                    <a:lstStyle/>
                    <a:p>
                      <a:r>
                        <a:rPr lang="en-US" dirty="0"/>
                        <a:t>Fri</a:t>
                      </a:r>
                    </a:p>
                  </a:txBody>
                  <a:tcPr/>
                </a:tc>
                <a:tc>
                  <a:txBody>
                    <a:bodyPr/>
                    <a:lstStyle/>
                    <a:p>
                      <a:r>
                        <a:rPr lang="en-US" dirty="0"/>
                        <a:t>Sat</a:t>
                      </a:r>
                    </a:p>
                  </a:txBody>
                  <a:tcPr/>
                </a:tc>
                <a:extLst>
                  <a:ext uri="{0D108BD9-81ED-4DB2-BD59-A6C34878D82A}">
                    <a16:rowId xmlns:a16="http://schemas.microsoft.com/office/drawing/2014/main" val="870028474"/>
                  </a:ext>
                </a:extLst>
              </a:tr>
              <a:tr h="502920">
                <a:tc>
                  <a:txBody>
                    <a:bodyPr/>
                    <a:lstStyle/>
                    <a:p>
                      <a:endParaRPr lang="en-US" dirty="0"/>
                    </a:p>
                  </a:txBody>
                  <a:tcPr/>
                </a:tc>
                <a:tc gridSpan="6">
                  <a:txBody>
                    <a:bodyPr/>
                    <a:lstStyle/>
                    <a:p>
                      <a:pPr algn="ctr">
                        <a:spcBef>
                          <a:spcPts val="1200"/>
                        </a:spcBef>
                      </a:pPr>
                      <a:endParaRPr lang="en-US" sz="1800"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extLst>
                  <a:ext uri="{0D108BD9-81ED-4DB2-BD59-A6C34878D82A}">
                    <a16:rowId xmlns:a16="http://schemas.microsoft.com/office/drawing/2014/main" val="2315365399"/>
                  </a:ext>
                </a:extLst>
              </a:tr>
              <a:tr h="502920">
                <a:tc>
                  <a:txBody>
                    <a:bodyPr/>
                    <a:lstStyle/>
                    <a:p>
                      <a:endParaRPr lang="en-US" dirty="0"/>
                    </a:p>
                  </a:txBody>
                  <a:tcPr/>
                </a:tc>
                <a:tc>
                  <a:txBody>
                    <a:bodyPr/>
                    <a:lstStyle/>
                    <a:p>
                      <a:endParaRPr lang="en-US" dirty="0"/>
                    </a:p>
                  </a:txBody>
                  <a:tcPr>
                    <a:solidFill>
                      <a:srgbClr val="00B0F0"/>
                    </a:solidFill>
                  </a:tcPr>
                </a:tc>
                <a:tc>
                  <a:txBody>
                    <a:bodyPr/>
                    <a:lstStyle/>
                    <a:p>
                      <a:endParaRPr lang="en-US" dirty="0"/>
                    </a:p>
                  </a:txBody>
                  <a:tcPr>
                    <a:solidFill>
                      <a:srgbClr val="00B0F0"/>
                    </a:solidFill>
                  </a:tcPr>
                </a:tc>
                <a:tc>
                  <a:txBody>
                    <a:bodyPr/>
                    <a:lstStyle/>
                    <a:p>
                      <a:endParaRPr lang="en-US" dirty="0"/>
                    </a:p>
                  </a:txBody>
                  <a:tcPr>
                    <a:solidFill>
                      <a:srgbClr val="00B0F0"/>
                    </a:solidFill>
                  </a:tcPr>
                </a:tc>
                <a:tc>
                  <a:txBody>
                    <a:bodyPr/>
                    <a:lstStyle/>
                    <a:p>
                      <a:endParaRPr lang="en-US" dirty="0"/>
                    </a:p>
                  </a:txBody>
                  <a:tcPr>
                    <a:solidFill>
                      <a:srgbClr val="00B0F0"/>
                    </a:solidFill>
                  </a:tcPr>
                </a:tc>
                <a:tc>
                  <a:txBody>
                    <a:bodyPr/>
                    <a:lstStyle/>
                    <a:p>
                      <a:endParaRPr lang="en-US" b="1" dirty="0"/>
                    </a:p>
                  </a:txBody>
                  <a:tcPr>
                    <a:solidFill>
                      <a:srgbClr val="00B0F0"/>
                    </a:solidFill>
                  </a:tcPr>
                </a:tc>
                <a:tc>
                  <a:txBody>
                    <a:bodyPr/>
                    <a:lstStyle/>
                    <a:p>
                      <a:r>
                        <a:rPr lang="en-US" b="1" dirty="0">
                          <a:highlight>
                            <a:srgbClr val="FFFF00"/>
                          </a:highlight>
                        </a:rPr>
                        <a:t>Depart</a:t>
                      </a:r>
                    </a:p>
                  </a:txBody>
                  <a:tcPr>
                    <a:solidFill>
                      <a:srgbClr val="FFFF00"/>
                    </a:solidFill>
                  </a:tcPr>
                </a:tc>
                <a:extLst>
                  <a:ext uri="{0D108BD9-81ED-4DB2-BD59-A6C34878D82A}">
                    <a16:rowId xmlns:a16="http://schemas.microsoft.com/office/drawing/2014/main" val="1799025710"/>
                  </a:ext>
                </a:extLst>
              </a:tr>
              <a:tr h="502920">
                <a:tc>
                  <a:txBody>
                    <a:bodyPr/>
                    <a:lstStyle/>
                    <a:p>
                      <a:endParaRPr lang="en-US" dirty="0"/>
                    </a:p>
                  </a:txBody>
                  <a:tcPr/>
                </a:tc>
                <a:tc>
                  <a:txBody>
                    <a:bodyPr/>
                    <a:lstStyle/>
                    <a:p>
                      <a:endParaRPr lang="en-US" dirty="0"/>
                    </a:p>
                  </a:txBody>
                  <a:tcPr>
                    <a:solidFill>
                      <a:srgbClr val="00B0F0"/>
                    </a:solidFill>
                  </a:tcPr>
                </a:tc>
                <a:tc>
                  <a:txBody>
                    <a:bodyPr/>
                    <a:lstStyle/>
                    <a:p>
                      <a:endParaRPr lang="en-US" dirty="0"/>
                    </a:p>
                  </a:txBody>
                  <a:tcPr>
                    <a:solidFill>
                      <a:srgbClr val="00B0F0"/>
                    </a:solidFill>
                  </a:tcPr>
                </a:tc>
                <a:tc>
                  <a:txBody>
                    <a:bodyPr/>
                    <a:lstStyle/>
                    <a:p>
                      <a:endParaRPr lang="en-US" dirty="0"/>
                    </a:p>
                  </a:txBody>
                  <a:tcPr>
                    <a:solidFill>
                      <a:srgbClr val="00B0F0"/>
                    </a:solidFill>
                  </a:tcPr>
                </a:tc>
                <a:tc>
                  <a:txBody>
                    <a:bodyPr/>
                    <a:lstStyle/>
                    <a:p>
                      <a:endParaRPr lang="en-US" dirty="0"/>
                    </a:p>
                  </a:txBody>
                  <a:tcPr>
                    <a:solidFill>
                      <a:srgbClr val="00B0F0"/>
                    </a:solidFill>
                  </a:tcPr>
                </a:tc>
                <a:tc>
                  <a:txBody>
                    <a:bodyPr/>
                    <a:lstStyle/>
                    <a:p>
                      <a:endParaRPr lang="en-US" dirty="0"/>
                    </a:p>
                  </a:txBody>
                  <a:tcPr>
                    <a:solidFill>
                      <a:srgbClr val="00B0F0"/>
                    </a:solidFill>
                  </a:tcPr>
                </a:tc>
                <a:tc>
                  <a:txBody>
                    <a:bodyPr/>
                    <a:lstStyle/>
                    <a:p>
                      <a:endParaRPr lang="en-US" dirty="0">
                        <a:highlight>
                          <a:srgbClr val="FFFF00"/>
                        </a:highlight>
                      </a:endParaRPr>
                    </a:p>
                  </a:txBody>
                  <a:tcPr>
                    <a:solidFill>
                      <a:srgbClr val="FFFF00"/>
                    </a:solidFill>
                  </a:tcPr>
                </a:tc>
                <a:extLst>
                  <a:ext uri="{0D108BD9-81ED-4DB2-BD59-A6C34878D82A}">
                    <a16:rowId xmlns:a16="http://schemas.microsoft.com/office/drawing/2014/main" val="2828976771"/>
                  </a:ext>
                </a:extLst>
              </a:tr>
              <a:tr h="502920">
                <a:tc>
                  <a:txBody>
                    <a:bodyPr/>
                    <a:lstStyle/>
                    <a:p>
                      <a:endParaRPr lang="en-US" dirty="0"/>
                    </a:p>
                  </a:txBody>
                  <a:tcPr/>
                </a:tc>
                <a:tc gridSpan="5">
                  <a:txBody>
                    <a:bodyPr/>
                    <a:lstStyle/>
                    <a:p>
                      <a:pPr algn="ctr"/>
                      <a:r>
                        <a:rPr lang="en-US" sz="1800" b="1" dirty="0"/>
                        <a:t>Lunch</a:t>
                      </a:r>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a:txBody>
                    <a:bodyPr/>
                    <a:lstStyle/>
                    <a:p>
                      <a:endParaRPr lang="en-US" dirty="0"/>
                    </a:p>
                  </a:txBody>
                  <a:tcPr/>
                </a:tc>
                <a:extLst>
                  <a:ext uri="{0D108BD9-81ED-4DB2-BD59-A6C34878D82A}">
                    <a16:rowId xmlns:a16="http://schemas.microsoft.com/office/drawing/2014/main" val="938581626"/>
                  </a:ext>
                </a:extLst>
              </a:tr>
              <a:tr h="502920">
                <a:tc>
                  <a:txBody>
                    <a:bodyPr/>
                    <a:lstStyle/>
                    <a:p>
                      <a:r>
                        <a:rPr lang="en-US" b="1" dirty="0"/>
                        <a:t>Arrive</a:t>
                      </a:r>
                    </a:p>
                  </a:txBody>
                  <a:tcPr>
                    <a:solidFill>
                      <a:srgbClr val="FFFF00"/>
                    </a:solidFill>
                  </a:tcPr>
                </a:tc>
                <a:tc>
                  <a:txBody>
                    <a:bodyPr/>
                    <a:lstStyle/>
                    <a:p>
                      <a:endParaRPr lang="en-US" dirty="0"/>
                    </a:p>
                  </a:txBody>
                  <a:tcPr>
                    <a:solidFill>
                      <a:srgbClr val="00B0F0"/>
                    </a:solidFill>
                  </a:tcPr>
                </a:tc>
                <a:tc>
                  <a:txBody>
                    <a:bodyPr/>
                    <a:lstStyle/>
                    <a:p>
                      <a:endParaRPr lang="en-US" sz="2200" dirty="0"/>
                    </a:p>
                  </a:txBody>
                  <a:tcPr>
                    <a:solidFill>
                      <a:srgbClr val="00B0F0"/>
                    </a:solidFill>
                  </a:tcPr>
                </a:tc>
                <a:tc rowSpan="2">
                  <a:txBody>
                    <a:bodyPr/>
                    <a:lstStyle/>
                    <a:p>
                      <a:pPr algn="ctr">
                        <a:spcBef>
                          <a:spcPts val="1200"/>
                        </a:spcBef>
                      </a:pPr>
                      <a:r>
                        <a:rPr lang="en-US" sz="1800" b="1" dirty="0"/>
                        <a:t>Free</a:t>
                      </a:r>
                    </a:p>
                    <a:p>
                      <a:pPr algn="ctr"/>
                      <a:r>
                        <a:rPr lang="en-US" sz="1800" b="1" dirty="0"/>
                        <a:t>time</a:t>
                      </a:r>
                    </a:p>
                  </a:txBody>
                  <a:tcPr>
                    <a:solidFill>
                      <a:srgbClr val="92D050"/>
                    </a:solidFill>
                  </a:tcPr>
                </a:tc>
                <a:tc>
                  <a:txBody>
                    <a:bodyPr/>
                    <a:lstStyle/>
                    <a:p>
                      <a:endParaRPr lang="en-US" dirty="0"/>
                    </a:p>
                  </a:txBody>
                  <a:tcPr>
                    <a:solidFill>
                      <a:srgbClr val="00B0F0"/>
                    </a:solidFill>
                  </a:tcPr>
                </a:tc>
                <a:tc>
                  <a:txBody>
                    <a:bodyPr/>
                    <a:lstStyle/>
                    <a:p>
                      <a:endParaRPr lang="en-US" dirty="0"/>
                    </a:p>
                  </a:txBody>
                  <a:tcPr>
                    <a:solidFill>
                      <a:srgbClr val="00B0F0"/>
                    </a:solidFill>
                  </a:tcPr>
                </a:tc>
                <a:tc>
                  <a:txBody>
                    <a:bodyPr/>
                    <a:lstStyle/>
                    <a:p>
                      <a:endParaRPr lang="en-US" dirty="0"/>
                    </a:p>
                  </a:txBody>
                  <a:tcPr/>
                </a:tc>
                <a:extLst>
                  <a:ext uri="{0D108BD9-81ED-4DB2-BD59-A6C34878D82A}">
                    <a16:rowId xmlns:a16="http://schemas.microsoft.com/office/drawing/2014/main" val="1177204190"/>
                  </a:ext>
                </a:extLst>
              </a:tr>
              <a:tr h="502920">
                <a:tc>
                  <a:txBody>
                    <a:bodyPr/>
                    <a:lstStyle/>
                    <a:p>
                      <a:endParaRPr lang="en-US" dirty="0"/>
                    </a:p>
                  </a:txBody>
                  <a:tcPr>
                    <a:solidFill>
                      <a:srgbClr val="FFFF00"/>
                    </a:solidFill>
                  </a:tcPr>
                </a:tc>
                <a:tc>
                  <a:txBody>
                    <a:bodyPr/>
                    <a:lstStyle/>
                    <a:p>
                      <a:endParaRPr lang="en-US" dirty="0"/>
                    </a:p>
                  </a:txBody>
                  <a:tcPr>
                    <a:solidFill>
                      <a:srgbClr val="00B0F0"/>
                    </a:solidFill>
                  </a:tcPr>
                </a:tc>
                <a:tc>
                  <a:txBody>
                    <a:bodyPr/>
                    <a:lstStyle/>
                    <a:p>
                      <a:endParaRPr lang="en-US" sz="2200" dirty="0"/>
                    </a:p>
                  </a:txBody>
                  <a:tcPr>
                    <a:solidFill>
                      <a:srgbClr val="00B0F0"/>
                    </a:solidFill>
                  </a:tcPr>
                </a:tc>
                <a:tc vMerge="1">
                  <a:txBody>
                    <a:bodyPr/>
                    <a:lstStyle/>
                    <a:p>
                      <a:endParaRPr lang="en-US" sz="3000" dirty="0"/>
                    </a:p>
                  </a:txBody>
                  <a:tcPr>
                    <a:solidFill>
                      <a:srgbClr val="92D050"/>
                    </a:solidFill>
                  </a:tcPr>
                </a:tc>
                <a:tc>
                  <a:txBody>
                    <a:bodyPr/>
                    <a:lstStyle/>
                    <a:p>
                      <a:endParaRPr lang="en-US" dirty="0"/>
                    </a:p>
                  </a:txBody>
                  <a:tcPr>
                    <a:solidFill>
                      <a:srgbClr val="00B0F0"/>
                    </a:solidFill>
                  </a:tcPr>
                </a:tc>
                <a:tc>
                  <a:txBody>
                    <a:bodyPr/>
                    <a:lstStyle/>
                    <a:p>
                      <a:endParaRPr lang="en-US" dirty="0"/>
                    </a:p>
                  </a:txBody>
                  <a:tcPr>
                    <a:solidFill>
                      <a:srgbClr val="00B0F0"/>
                    </a:solidFill>
                  </a:tcPr>
                </a:tc>
                <a:tc>
                  <a:txBody>
                    <a:bodyPr/>
                    <a:lstStyle/>
                    <a:p>
                      <a:endParaRPr lang="en-US" dirty="0"/>
                    </a:p>
                  </a:txBody>
                  <a:tcPr/>
                </a:tc>
                <a:extLst>
                  <a:ext uri="{0D108BD9-81ED-4DB2-BD59-A6C34878D82A}">
                    <a16:rowId xmlns:a16="http://schemas.microsoft.com/office/drawing/2014/main" val="1646932422"/>
                  </a:ext>
                </a:extLst>
              </a:tr>
              <a:tr h="502920">
                <a:tc gridSpan="6">
                  <a:txBody>
                    <a:bodyPr/>
                    <a:lstStyle/>
                    <a:p>
                      <a:pPr algn="ctr"/>
                      <a:endParaRPr lang="en-US" sz="1800" dirty="0"/>
                    </a:p>
                  </a:txBody>
                  <a:tcPr>
                    <a:solidFill>
                      <a:srgbClr val="FFC000"/>
                    </a:solidFill>
                  </a:tcPr>
                </a:tc>
                <a:tc hMerge="1">
                  <a:txBody>
                    <a:bodyPr/>
                    <a:lstStyle/>
                    <a:p>
                      <a:pPr algn="ctr"/>
                      <a:r>
                        <a:rPr lang="en-US" sz="3000" dirty="0"/>
                        <a:t>Dinner</a:t>
                      </a:r>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a:txBody>
                    <a:bodyPr/>
                    <a:lstStyle/>
                    <a:p>
                      <a:endParaRPr lang="en-US" dirty="0"/>
                    </a:p>
                  </a:txBody>
                  <a:tcPr/>
                </a:tc>
                <a:extLst>
                  <a:ext uri="{0D108BD9-81ED-4DB2-BD59-A6C34878D82A}">
                    <a16:rowId xmlns:a16="http://schemas.microsoft.com/office/drawing/2014/main" val="2472598089"/>
                  </a:ext>
                </a:extLst>
              </a:tr>
              <a:tr h="502920">
                <a:tc>
                  <a:txBody>
                    <a:bodyPr/>
                    <a:lstStyle/>
                    <a:p>
                      <a:endParaRPr lang="en-US" dirty="0"/>
                    </a:p>
                  </a:txBody>
                  <a:tcPr>
                    <a:solidFill>
                      <a:srgbClr val="92D050"/>
                    </a:solidFill>
                  </a:tcPr>
                </a:tc>
                <a:tc>
                  <a:txBody>
                    <a:bodyPr/>
                    <a:lstStyle/>
                    <a:p>
                      <a:endParaRPr lang="en-US" dirty="0"/>
                    </a:p>
                  </a:txBody>
                  <a:tcPr>
                    <a:solidFill>
                      <a:srgbClr val="92D050"/>
                    </a:solidFill>
                  </a:tcPr>
                </a:tc>
                <a:tc>
                  <a:txBody>
                    <a:bodyPr/>
                    <a:lstStyle/>
                    <a:p>
                      <a:endParaRPr lang="en-US" dirty="0"/>
                    </a:p>
                  </a:txBody>
                  <a:tcPr>
                    <a:solidFill>
                      <a:srgbClr val="92D050"/>
                    </a:solidFill>
                  </a:tcPr>
                </a:tc>
                <a:tc>
                  <a:txBody>
                    <a:bodyPr/>
                    <a:lstStyle/>
                    <a:p>
                      <a:endParaRPr lang="en-US" dirty="0"/>
                    </a:p>
                  </a:txBody>
                  <a:tcPr>
                    <a:solidFill>
                      <a:srgbClr val="92D050"/>
                    </a:solidFill>
                  </a:tcPr>
                </a:tc>
                <a:tc>
                  <a:txBody>
                    <a:bodyPr/>
                    <a:lstStyle/>
                    <a:p>
                      <a:endParaRPr lang="en-US" dirty="0"/>
                    </a:p>
                  </a:txBody>
                  <a:tcPr>
                    <a:solidFill>
                      <a:srgbClr val="92D050"/>
                    </a:solidFill>
                  </a:tcPr>
                </a:tc>
                <a:tc>
                  <a:txBody>
                    <a:bodyPr/>
                    <a:lstStyle/>
                    <a:p>
                      <a:endParaRPr lang="en-US" dirty="0"/>
                    </a:p>
                  </a:txBody>
                  <a:tcPr>
                    <a:solidFill>
                      <a:srgbClr val="92D050"/>
                    </a:solidFill>
                  </a:tcPr>
                </a:tc>
                <a:tc>
                  <a:txBody>
                    <a:bodyPr/>
                    <a:lstStyle/>
                    <a:p>
                      <a:endParaRPr lang="en-US" dirty="0"/>
                    </a:p>
                  </a:txBody>
                  <a:tcPr/>
                </a:tc>
                <a:extLst>
                  <a:ext uri="{0D108BD9-81ED-4DB2-BD59-A6C34878D82A}">
                    <a16:rowId xmlns:a16="http://schemas.microsoft.com/office/drawing/2014/main" val="4173349828"/>
                  </a:ext>
                </a:extLst>
              </a:tr>
            </a:tbl>
          </a:graphicData>
        </a:graphic>
      </p:graphicFrame>
      <p:sp>
        <p:nvSpPr>
          <p:cNvPr id="5" name="TextBox 4">
            <a:extLst>
              <a:ext uri="{FF2B5EF4-FFF2-40B4-BE49-F238E27FC236}">
                <a16:creationId xmlns:a16="http://schemas.microsoft.com/office/drawing/2014/main" id="{0D1D1C06-EF03-E84E-7245-E59E0E88A72A}"/>
              </a:ext>
            </a:extLst>
          </p:cNvPr>
          <p:cNvSpPr txBox="1"/>
          <p:nvPr/>
        </p:nvSpPr>
        <p:spPr>
          <a:xfrm>
            <a:off x="2022660" y="2365480"/>
            <a:ext cx="5181600" cy="369332"/>
          </a:xfrm>
          <a:prstGeom prst="rect">
            <a:avLst/>
          </a:prstGeom>
          <a:noFill/>
        </p:spPr>
        <p:txBody>
          <a:bodyPr wrap="square" rtlCol="0">
            <a:spAutoFit/>
          </a:bodyPr>
          <a:lstStyle/>
          <a:p>
            <a:pPr algn="ctr"/>
            <a:r>
              <a:rPr lang="en-US" b="1" dirty="0"/>
              <a:t>Conferences</a:t>
            </a:r>
          </a:p>
        </p:txBody>
      </p:sp>
      <p:sp>
        <p:nvSpPr>
          <p:cNvPr id="6" name="TextBox 5">
            <a:extLst>
              <a:ext uri="{FF2B5EF4-FFF2-40B4-BE49-F238E27FC236}">
                <a16:creationId xmlns:a16="http://schemas.microsoft.com/office/drawing/2014/main" id="{49B8523E-B1B7-7E46-CDEC-BC547ACEE4B7}"/>
              </a:ext>
            </a:extLst>
          </p:cNvPr>
          <p:cNvSpPr txBox="1"/>
          <p:nvPr/>
        </p:nvSpPr>
        <p:spPr>
          <a:xfrm>
            <a:off x="3741869" y="1934424"/>
            <a:ext cx="1752600" cy="369332"/>
          </a:xfrm>
          <a:prstGeom prst="rect">
            <a:avLst/>
          </a:prstGeom>
          <a:noFill/>
        </p:spPr>
        <p:txBody>
          <a:bodyPr wrap="square" rtlCol="0">
            <a:spAutoFit/>
          </a:bodyPr>
          <a:lstStyle/>
          <a:p>
            <a:pPr algn="ctr"/>
            <a:r>
              <a:rPr lang="en-US" b="1" dirty="0"/>
              <a:t>Breakfast</a:t>
            </a:r>
          </a:p>
        </p:txBody>
      </p:sp>
      <p:sp>
        <p:nvSpPr>
          <p:cNvPr id="7" name="TextBox 6">
            <a:extLst>
              <a:ext uri="{FF2B5EF4-FFF2-40B4-BE49-F238E27FC236}">
                <a16:creationId xmlns:a16="http://schemas.microsoft.com/office/drawing/2014/main" id="{74FB6605-94B0-0C97-90A1-911549C3E71B}"/>
              </a:ext>
            </a:extLst>
          </p:cNvPr>
          <p:cNvSpPr txBox="1"/>
          <p:nvPr/>
        </p:nvSpPr>
        <p:spPr>
          <a:xfrm>
            <a:off x="3584759" y="5394789"/>
            <a:ext cx="2747909" cy="369332"/>
          </a:xfrm>
          <a:prstGeom prst="rect">
            <a:avLst/>
          </a:prstGeom>
          <a:noFill/>
        </p:spPr>
        <p:txBody>
          <a:bodyPr wrap="square" rtlCol="0">
            <a:spAutoFit/>
          </a:bodyPr>
          <a:lstStyle/>
          <a:p>
            <a:r>
              <a:rPr lang="en-US" b="1" dirty="0"/>
              <a:t>Evening Activities</a:t>
            </a:r>
          </a:p>
        </p:txBody>
      </p:sp>
      <p:sp>
        <p:nvSpPr>
          <p:cNvPr id="8" name="TextBox 7">
            <a:extLst>
              <a:ext uri="{FF2B5EF4-FFF2-40B4-BE49-F238E27FC236}">
                <a16:creationId xmlns:a16="http://schemas.microsoft.com/office/drawing/2014/main" id="{20DDC630-9194-836F-5521-FD9AAB157DB1}"/>
              </a:ext>
            </a:extLst>
          </p:cNvPr>
          <p:cNvSpPr txBox="1"/>
          <p:nvPr/>
        </p:nvSpPr>
        <p:spPr>
          <a:xfrm>
            <a:off x="3695700" y="4899175"/>
            <a:ext cx="1752600" cy="369332"/>
          </a:xfrm>
          <a:prstGeom prst="rect">
            <a:avLst/>
          </a:prstGeom>
          <a:noFill/>
        </p:spPr>
        <p:txBody>
          <a:bodyPr wrap="square" rtlCol="0">
            <a:spAutoFit/>
          </a:bodyPr>
          <a:lstStyle/>
          <a:p>
            <a:pPr algn="ctr"/>
            <a:r>
              <a:rPr lang="en-US" b="1" dirty="0"/>
              <a:t>Dinner</a:t>
            </a:r>
          </a:p>
        </p:txBody>
      </p:sp>
      <p:sp>
        <p:nvSpPr>
          <p:cNvPr id="9" name="TextBox 8">
            <a:extLst>
              <a:ext uri="{FF2B5EF4-FFF2-40B4-BE49-F238E27FC236}">
                <a16:creationId xmlns:a16="http://schemas.microsoft.com/office/drawing/2014/main" id="{210BA9CB-DF45-528F-8454-02C73B29AE80}"/>
              </a:ext>
            </a:extLst>
          </p:cNvPr>
          <p:cNvSpPr txBox="1"/>
          <p:nvPr/>
        </p:nvSpPr>
        <p:spPr>
          <a:xfrm>
            <a:off x="5680260" y="4023187"/>
            <a:ext cx="1524000" cy="369332"/>
          </a:xfrm>
          <a:prstGeom prst="rect">
            <a:avLst/>
          </a:prstGeom>
          <a:noFill/>
        </p:spPr>
        <p:txBody>
          <a:bodyPr wrap="square" rtlCol="0">
            <a:spAutoFit/>
          </a:bodyPr>
          <a:lstStyle/>
          <a:p>
            <a:pPr algn="ctr"/>
            <a:r>
              <a:rPr lang="en-US" b="1" dirty="0"/>
              <a:t>Conferences</a:t>
            </a:r>
          </a:p>
        </p:txBody>
      </p:sp>
      <p:sp>
        <p:nvSpPr>
          <p:cNvPr id="10" name="TextBox 9">
            <a:extLst>
              <a:ext uri="{FF2B5EF4-FFF2-40B4-BE49-F238E27FC236}">
                <a16:creationId xmlns:a16="http://schemas.microsoft.com/office/drawing/2014/main" id="{A17F9B1B-DE47-F538-8F52-D09CCE898B28}"/>
              </a:ext>
            </a:extLst>
          </p:cNvPr>
          <p:cNvSpPr txBox="1"/>
          <p:nvPr/>
        </p:nvSpPr>
        <p:spPr>
          <a:xfrm>
            <a:off x="2171700" y="4023187"/>
            <a:ext cx="1524000" cy="369332"/>
          </a:xfrm>
          <a:prstGeom prst="rect">
            <a:avLst/>
          </a:prstGeom>
          <a:noFill/>
        </p:spPr>
        <p:txBody>
          <a:bodyPr wrap="square" rtlCol="0">
            <a:spAutoFit/>
          </a:bodyPr>
          <a:lstStyle/>
          <a:p>
            <a:pPr algn="ctr"/>
            <a:r>
              <a:rPr lang="en-US" b="1" dirty="0"/>
              <a:t>Conferences</a:t>
            </a:r>
          </a:p>
        </p:txBody>
      </p:sp>
    </p:spTree>
    <p:extLst>
      <p:ext uri="{BB962C8B-B14F-4D97-AF65-F5344CB8AC3E}">
        <p14:creationId xmlns:p14="http://schemas.microsoft.com/office/powerpoint/2010/main" val="72162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B063C-12D7-9043-5F6D-E48BB9441F7B}"/>
              </a:ext>
            </a:extLst>
          </p:cNvPr>
          <p:cNvSpPr>
            <a:spLocks noGrp="1"/>
          </p:cNvSpPr>
          <p:nvPr>
            <p:ph type="title"/>
          </p:nvPr>
        </p:nvSpPr>
        <p:spPr/>
        <p:txBody>
          <a:bodyPr/>
          <a:lstStyle/>
          <a:p>
            <a:r>
              <a:rPr lang="en-US" b="1" dirty="0"/>
              <a:t>Bring your whole family!</a:t>
            </a:r>
          </a:p>
        </p:txBody>
      </p:sp>
      <p:sp>
        <p:nvSpPr>
          <p:cNvPr id="3" name="Content Placeholder 2">
            <a:extLst>
              <a:ext uri="{FF2B5EF4-FFF2-40B4-BE49-F238E27FC236}">
                <a16:creationId xmlns:a16="http://schemas.microsoft.com/office/drawing/2014/main" id="{181757D4-78EA-C01B-BAA7-DA0ED0FC19EF}"/>
              </a:ext>
            </a:extLst>
          </p:cNvPr>
          <p:cNvSpPr>
            <a:spLocks noGrp="1"/>
          </p:cNvSpPr>
          <p:nvPr>
            <p:ph idx="1"/>
          </p:nvPr>
        </p:nvSpPr>
        <p:spPr/>
        <p:txBody>
          <a:bodyPr/>
          <a:lstStyle/>
          <a:p>
            <a:r>
              <a:rPr lang="en-US" dirty="0"/>
              <a:t>Kids and Kin Program</a:t>
            </a:r>
          </a:p>
          <a:p>
            <a:pPr lvl="1"/>
            <a:r>
              <a:rPr lang="en-US" dirty="0"/>
              <a:t>Infants to 5 – </a:t>
            </a:r>
            <a:r>
              <a:rPr lang="en-US" i="1" dirty="0"/>
              <a:t>Small Fry</a:t>
            </a:r>
          </a:p>
          <a:p>
            <a:pPr lvl="1"/>
            <a:r>
              <a:rPr lang="en-US" dirty="0"/>
              <a:t>6 to 10 – </a:t>
            </a:r>
            <a:r>
              <a:rPr lang="en-US" i="1" dirty="0"/>
              <a:t>Trappers</a:t>
            </a:r>
          </a:p>
          <a:p>
            <a:pPr lvl="1"/>
            <a:r>
              <a:rPr lang="en-US" dirty="0"/>
              <a:t>11 to 13 – </a:t>
            </a:r>
            <a:r>
              <a:rPr lang="en-US" i="1" dirty="0"/>
              <a:t>Loggers</a:t>
            </a:r>
          </a:p>
          <a:p>
            <a:pPr lvl="1"/>
            <a:r>
              <a:rPr lang="en-US" dirty="0"/>
              <a:t>14 to 17 – </a:t>
            </a:r>
            <a:r>
              <a:rPr lang="en-US" i="1" dirty="0"/>
              <a:t>Miners</a:t>
            </a:r>
          </a:p>
          <a:p>
            <a:pPr lvl="1"/>
            <a:r>
              <a:rPr lang="en-US" dirty="0"/>
              <a:t>Non-conference</a:t>
            </a:r>
            <a:br>
              <a:rPr lang="en-US" dirty="0"/>
            </a:br>
            <a:r>
              <a:rPr lang="en-US" dirty="0"/>
              <a:t>Spouses - </a:t>
            </a:r>
            <a:r>
              <a:rPr lang="en-US" i="1" dirty="0"/>
              <a:t>Silverados</a:t>
            </a:r>
          </a:p>
        </p:txBody>
      </p:sp>
      <p:pic>
        <p:nvPicPr>
          <p:cNvPr id="4" name="Picture 3" descr="A picture containing person, table, ground, outdoor&#10;&#10;Description automatically generated">
            <a:extLst>
              <a:ext uri="{FF2B5EF4-FFF2-40B4-BE49-F238E27FC236}">
                <a16:creationId xmlns:a16="http://schemas.microsoft.com/office/drawing/2014/main" id="{0603FD7D-FF0B-F370-3942-5F735E9683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1685" y="1825625"/>
            <a:ext cx="2420864" cy="3629026"/>
          </a:xfrm>
          <a:prstGeom prst="rect">
            <a:avLst/>
          </a:prstGeom>
          <a:effectLst>
            <a:softEdge rad="63500"/>
          </a:effectLst>
        </p:spPr>
      </p:pic>
    </p:spTree>
    <p:extLst>
      <p:ext uri="{BB962C8B-B14F-4D97-AF65-F5344CB8AC3E}">
        <p14:creationId xmlns:p14="http://schemas.microsoft.com/office/powerpoint/2010/main" val="374629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6D72EF-4188-7869-CF71-F6078ED04874}"/>
              </a:ext>
            </a:extLst>
          </p:cNvPr>
          <p:cNvSpPr>
            <a:spLocks noGrp="1"/>
          </p:cNvSpPr>
          <p:nvPr>
            <p:ph type="title"/>
          </p:nvPr>
        </p:nvSpPr>
        <p:spPr>
          <a:xfrm>
            <a:off x="710943" y="2249566"/>
            <a:ext cx="8288758" cy="2852737"/>
          </a:xfrm>
        </p:spPr>
        <p:txBody>
          <a:bodyPr/>
          <a:lstStyle/>
          <a:p>
            <a:r>
              <a:rPr lang="en-US" dirty="0"/>
              <a:t>Family Adventure Camp</a:t>
            </a:r>
          </a:p>
        </p:txBody>
      </p:sp>
      <p:pic>
        <p:nvPicPr>
          <p:cNvPr id="6" name="Picture 5">
            <a:extLst>
              <a:ext uri="{FF2B5EF4-FFF2-40B4-BE49-F238E27FC236}">
                <a16:creationId xmlns:a16="http://schemas.microsoft.com/office/drawing/2014/main" id="{A2A181B0-8EFE-1771-E118-22E7D05F84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128" y="204734"/>
            <a:ext cx="5800026" cy="3700191"/>
          </a:xfrm>
          <a:prstGeom prst="rect">
            <a:avLst/>
          </a:prstGeom>
          <a:effectLst>
            <a:softEdge rad="63500"/>
          </a:effectLst>
        </p:spPr>
      </p:pic>
    </p:spTree>
    <p:extLst>
      <p:ext uri="{BB962C8B-B14F-4D97-AF65-F5344CB8AC3E}">
        <p14:creationId xmlns:p14="http://schemas.microsoft.com/office/powerpoint/2010/main" val="104502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BE014C-3FDB-F3D7-7642-6965FA2C62AE}"/>
              </a:ext>
            </a:extLst>
          </p:cNvPr>
          <p:cNvSpPr>
            <a:spLocks noGrp="1"/>
          </p:cNvSpPr>
          <p:nvPr>
            <p:ph type="title"/>
          </p:nvPr>
        </p:nvSpPr>
        <p:spPr/>
        <p:txBody>
          <a:bodyPr/>
          <a:lstStyle/>
          <a:p>
            <a:r>
              <a:rPr lang="en-US" b="1" dirty="0"/>
              <a:t>Options</a:t>
            </a:r>
          </a:p>
        </p:txBody>
      </p:sp>
      <p:sp>
        <p:nvSpPr>
          <p:cNvPr id="5" name="Content Placeholder 4">
            <a:extLst>
              <a:ext uri="{FF2B5EF4-FFF2-40B4-BE49-F238E27FC236}">
                <a16:creationId xmlns:a16="http://schemas.microsoft.com/office/drawing/2014/main" id="{7F9BF04E-A863-BF9E-3939-C330D7C9A947}"/>
              </a:ext>
            </a:extLst>
          </p:cNvPr>
          <p:cNvSpPr>
            <a:spLocks noGrp="1"/>
          </p:cNvSpPr>
          <p:nvPr>
            <p:ph idx="1"/>
          </p:nvPr>
        </p:nvSpPr>
        <p:spPr/>
        <p:txBody>
          <a:bodyPr/>
          <a:lstStyle/>
          <a:p>
            <a:r>
              <a:rPr lang="en-US" dirty="0"/>
              <a:t>Full week and</a:t>
            </a:r>
            <a:br>
              <a:rPr lang="en-US" dirty="0"/>
            </a:br>
            <a:r>
              <a:rPr lang="en-US" dirty="0"/>
              <a:t>     Half Week</a:t>
            </a:r>
          </a:p>
          <a:p>
            <a:r>
              <a:rPr lang="en-US" dirty="0"/>
              <a:t>Overnight visit</a:t>
            </a:r>
          </a:p>
          <a:p>
            <a:r>
              <a:rPr lang="en-US" dirty="0"/>
              <a:t>Day visit</a:t>
            </a:r>
          </a:p>
        </p:txBody>
      </p:sp>
      <p:pic>
        <p:nvPicPr>
          <p:cNvPr id="3" name="Picture 2">
            <a:extLst>
              <a:ext uri="{FF2B5EF4-FFF2-40B4-BE49-F238E27FC236}">
                <a16:creationId xmlns:a16="http://schemas.microsoft.com/office/drawing/2014/main" id="{2E5B4CA3-CEC4-924D-9BCE-AE45A34341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8603" y="365126"/>
            <a:ext cx="2991559" cy="3742428"/>
          </a:xfrm>
          <a:prstGeom prst="rect">
            <a:avLst/>
          </a:prstGeom>
          <a:effectLst>
            <a:softEdge rad="63500"/>
          </a:effectLst>
        </p:spPr>
      </p:pic>
    </p:spTree>
    <p:extLst>
      <p:ext uri="{BB962C8B-B14F-4D97-AF65-F5344CB8AC3E}">
        <p14:creationId xmlns:p14="http://schemas.microsoft.com/office/powerpoint/2010/main" val="143530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B0FC00-075F-6BF0-D8F6-E32784A20083}"/>
              </a:ext>
            </a:extLst>
          </p:cNvPr>
          <p:cNvSpPr>
            <a:spLocks noGrp="1"/>
          </p:cNvSpPr>
          <p:nvPr>
            <p:ph type="title"/>
          </p:nvPr>
        </p:nvSpPr>
        <p:spPr>
          <a:xfrm>
            <a:off x="628650" y="-66885"/>
            <a:ext cx="7886700" cy="1325563"/>
          </a:xfrm>
        </p:spPr>
        <p:txBody>
          <a:bodyPr/>
          <a:lstStyle/>
          <a:p>
            <a:r>
              <a:rPr lang="en-US" dirty="0"/>
              <a:t>Family Camp Activities</a:t>
            </a:r>
          </a:p>
        </p:txBody>
      </p:sp>
      <p:pic>
        <p:nvPicPr>
          <p:cNvPr id="13" name="Picture 12" descr="A group of people climbing a rock&#10;&#10;AI-generated content may be incorrect.">
            <a:extLst>
              <a:ext uri="{FF2B5EF4-FFF2-40B4-BE49-F238E27FC236}">
                <a16:creationId xmlns:a16="http://schemas.microsoft.com/office/drawing/2014/main" id="{9613BFC3-CF37-41CF-5E9D-FC661A15CB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7950" y="1058597"/>
            <a:ext cx="2057400" cy="2057400"/>
          </a:xfrm>
          <a:prstGeom prst="rect">
            <a:avLst/>
          </a:prstGeom>
          <a:effectLst>
            <a:softEdge rad="63500"/>
          </a:effectLst>
        </p:spPr>
      </p:pic>
      <p:pic>
        <p:nvPicPr>
          <p:cNvPr id="15" name="Picture 14" descr="A group of people sitting on a mountain&#10;&#10;AI-generated content may be incorrect.">
            <a:extLst>
              <a:ext uri="{FF2B5EF4-FFF2-40B4-BE49-F238E27FC236}">
                <a16:creationId xmlns:a16="http://schemas.microsoft.com/office/drawing/2014/main" id="{29A620F0-0D7B-9CDE-5238-06C3FB7D88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3300" y="1058597"/>
            <a:ext cx="2057400" cy="2057400"/>
          </a:xfrm>
          <a:prstGeom prst="rect">
            <a:avLst/>
          </a:prstGeom>
          <a:effectLst>
            <a:softEdge rad="63500"/>
          </a:effectLst>
        </p:spPr>
      </p:pic>
      <p:pic>
        <p:nvPicPr>
          <p:cNvPr id="17" name="Picture 16" descr="A person holding a fish&#10;&#10;AI-generated content may be incorrect.">
            <a:extLst>
              <a:ext uri="{FF2B5EF4-FFF2-40B4-BE49-F238E27FC236}">
                <a16:creationId xmlns:a16="http://schemas.microsoft.com/office/drawing/2014/main" id="{A99379D8-29E3-EB16-1084-C70D3276CC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8650" y="3541922"/>
            <a:ext cx="2057400" cy="2057400"/>
          </a:xfrm>
          <a:prstGeom prst="rect">
            <a:avLst/>
          </a:prstGeom>
          <a:effectLst>
            <a:softEdge rad="63500"/>
          </a:effectLst>
        </p:spPr>
      </p:pic>
      <p:pic>
        <p:nvPicPr>
          <p:cNvPr id="19" name="Picture 18" descr="A child holding a chicken&#10;&#10;AI-generated content may be incorrect.">
            <a:extLst>
              <a:ext uri="{FF2B5EF4-FFF2-40B4-BE49-F238E27FC236}">
                <a16:creationId xmlns:a16="http://schemas.microsoft.com/office/drawing/2014/main" id="{7B002253-D869-DABB-A6B8-82DA2D40A7D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43300" y="3541922"/>
            <a:ext cx="2057400" cy="2057400"/>
          </a:xfrm>
          <a:prstGeom prst="rect">
            <a:avLst/>
          </a:prstGeom>
          <a:effectLst>
            <a:softEdge rad="63500"/>
          </a:effectLst>
        </p:spPr>
      </p:pic>
      <p:pic>
        <p:nvPicPr>
          <p:cNvPr id="21" name="Picture 20" descr="A adobe buildings in a desert&#10;&#10;AI-generated content may be incorrect.">
            <a:extLst>
              <a:ext uri="{FF2B5EF4-FFF2-40B4-BE49-F238E27FC236}">
                <a16:creationId xmlns:a16="http://schemas.microsoft.com/office/drawing/2014/main" id="{45782478-BB6E-E741-409F-E7A564DE11D1}"/>
              </a:ext>
            </a:extLst>
          </p:cNvPr>
          <p:cNvPicPr preferRelativeResize="0">
            <a:picLocks/>
          </p:cNvPicPr>
          <p:nvPr/>
        </p:nvPicPr>
        <p:blipFill>
          <a:blip r:embed="rId7" cstate="email">
            <a:extLst>
              <a:ext uri="{28A0092B-C50C-407E-A947-70E740481C1C}">
                <a14:useLocalDpi xmlns:a14="http://schemas.microsoft.com/office/drawing/2010/main"/>
              </a:ext>
            </a:extLst>
          </a:blip>
          <a:stretch>
            <a:fillRect/>
          </a:stretch>
        </p:blipFill>
        <p:spPr>
          <a:xfrm>
            <a:off x="6457950" y="3541922"/>
            <a:ext cx="2057400" cy="2057400"/>
          </a:xfrm>
          <a:prstGeom prst="rect">
            <a:avLst/>
          </a:prstGeom>
          <a:effectLst>
            <a:softEdge rad="63500"/>
          </a:effectLst>
        </p:spPr>
      </p:pic>
      <p:sp>
        <p:nvSpPr>
          <p:cNvPr id="22" name="TextBox 21">
            <a:extLst>
              <a:ext uri="{FF2B5EF4-FFF2-40B4-BE49-F238E27FC236}">
                <a16:creationId xmlns:a16="http://schemas.microsoft.com/office/drawing/2014/main" id="{2893DA68-5C46-528C-3454-E3DA52DF0211}"/>
              </a:ext>
            </a:extLst>
          </p:cNvPr>
          <p:cNvSpPr txBox="1"/>
          <p:nvPr/>
        </p:nvSpPr>
        <p:spPr>
          <a:xfrm>
            <a:off x="628650" y="3115997"/>
            <a:ext cx="2057400" cy="369332"/>
          </a:xfrm>
          <a:prstGeom prst="rect">
            <a:avLst/>
          </a:prstGeom>
          <a:noFill/>
        </p:spPr>
        <p:txBody>
          <a:bodyPr wrap="square" rtlCol="0">
            <a:spAutoFit/>
          </a:bodyPr>
          <a:lstStyle/>
          <a:p>
            <a:pPr algn="ctr"/>
            <a:r>
              <a:rPr lang="en-US" b="1" dirty="0">
                <a:solidFill>
                  <a:srgbClr val="92552C"/>
                </a:solidFill>
                <a:latin typeface="+mj-lt"/>
              </a:rPr>
              <a:t>Welcome Home</a:t>
            </a:r>
          </a:p>
        </p:txBody>
      </p:sp>
      <p:sp>
        <p:nvSpPr>
          <p:cNvPr id="23" name="TextBox 22">
            <a:extLst>
              <a:ext uri="{FF2B5EF4-FFF2-40B4-BE49-F238E27FC236}">
                <a16:creationId xmlns:a16="http://schemas.microsoft.com/office/drawing/2014/main" id="{CAB17A7F-95CD-54BD-4301-4837CA9496E8}"/>
              </a:ext>
            </a:extLst>
          </p:cNvPr>
          <p:cNvSpPr txBox="1"/>
          <p:nvPr/>
        </p:nvSpPr>
        <p:spPr>
          <a:xfrm>
            <a:off x="3559653" y="3088779"/>
            <a:ext cx="2041047" cy="369332"/>
          </a:xfrm>
          <a:prstGeom prst="rect">
            <a:avLst/>
          </a:prstGeom>
          <a:noFill/>
        </p:spPr>
        <p:txBody>
          <a:bodyPr wrap="square" rtlCol="0">
            <a:spAutoFit/>
          </a:bodyPr>
          <a:lstStyle/>
          <a:p>
            <a:pPr algn="ctr"/>
            <a:r>
              <a:rPr lang="en-US" b="1" dirty="0">
                <a:solidFill>
                  <a:srgbClr val="92552C"/>
                </a:solidFill>
                <a:latin typeface="+mj-lt"/>
              </a:rPr>
              <a:t>Happy Hiker</a:t>
            </a:r>
          </a:p>
        </p:txBody>
      </p:sp>
      <p:sp>
        <p:nvSpPr>
          <p:cNvPr id="24" name="TextBox 23">
            <a:extLst>
              <a:ext uri="{FF2B5EF4-FFF2-40B4-BE49-F238E27FC236}">
                <a16:creationId xmlns:a16="http://schemas.microsoft.com/office/drawing/2014/main" id="{82A366FD-B087-60B0-4073-E0172018DD35}"/>
              </a:ext>
            </a:extLst>
          </p:cNvPr>
          <p:cNvSpPr txBox="1"/>
          <p:nvPr/>
        </p:nvSpPr>
        <p:spPr>
          <a:xfrm>
            <a:off x="1251792" y="5599322"/>
            <a:ext cx="1434257" cy="923330"/>
          </a:xfrm>
          <a:prstGeom prst="rect">
            <a:avLst/>
          </a:prstGeom>
          <a:noFill/>
        </p:spPr>
        <p:txBody>
          <a:bodyPr wrap="square" rtlCol="0">
            <a:spAutoFit/>
          </a:bodyPr>
          <a:lstStyle/>
          <a:p>
            <a:pPr algn="r"/>
            <a:r>
              <a:rPr lang="en-US" b="1" dirty="0">
                <a:solidFill>
                  <a:srgbClr val="92552C"/>
                </a:solidFill>
                <a:latin typeface="+mj-lt"/>
              </a:rPr>
              <a:t>Angler</a:t>
            </a:r>
            <a:br>
              <a:rPr lang="en-US" b="1" dirty="0">
                <a:solidFill>
                  <a:srgbClr val="92552C"/>
                </a:solidFill>
                <a:latin typeface="+mj-lt"/>
              </a:rPr>
            </a:br>
            <a:r>
              <a:rPr lang="en-US" b="1" dirty="0">
                <a:solidFill>
                  <a:srgbClr val="92552C"/>
                </a:solidFill>
                <a:latin typeface="+mj-lt"/>
              </a:rPr>
              <a:t> Adventure</a:t>
            </a:r>
            <a:r>
              <a:rPr lang="en-US" dirty="0">
                <a:solidFill>
                  <a:srgbClr val="92552C"/>
                </a:solidFill>
                <a:latin typeface="+mj-lt"/>
              </a:rPr>
              <a:t>	</a:t>
            </a:r>
          </a:p>
        </p:txBody>
      </p:sp>
      <p:sp>
        <p:nvSpPr>
          <p:cNvPr id="25" name="TextBox 24">
            <a:extLst>
              <a:ext uri="{FF2B5EF4-FFF2-40B4-BE49-F238E27FC236}">
                <a16:creationId xmlns:a16="http://schemas.microsoft.com/office/drawing/2014/main" id="{ACEC31E6-8688-A146-9937-7FE99CD9EF8F}"/>
              </a:ext>
            </a:extLst>
          </p:cNvPr>
          <p:cNvSpPr txBox="1"/>
          <p:nvPr/>
        </p:nvSpPr>
        <p:spPr>
          <a:xfrm>
            <a:off x="6457951" y="3131412"/>
            <a:ext cx="2057400" cy="646331"/>
          </a:xfrm>
          <a:prstGeom prst="rect">
            <a:avLst/>
          </a:prstGeom>
          <a:noFill/>
        </p:spPr>
        <p:txBody>
          <a:bodyPr wrap="square" rtlCol="0">
            <a:spAutoFit/>
          </a:bodyPr>
          <a:lstStyle/>
          <a:p>
            <a:pPr algn="ctr"/>
            <a:r>
              <a:rPr lang="en-US" b="1" dirty="0">
                <a:solidFill>
                  <a:srgbClr val="92552C"/>
                </a:solidFill>
                <a:latin typeface="+mj-lt"/>
              </a:rPr>
              <a:t>Adventure Seeker</a:t>
            </a:r>
          </a:p>
        </p:txBody>
      </p:sp>
      <p:sp>
        <p:nvSpPr>
          <p:cNvPr id="26" name="TextBox 25">
            <a:extLst>
              <a:ext uri="{FF2B5EF4-FFF2-40B4-BE49-F238E27FC236}">
                <a16:creationId xmlns:a16="http://schemas.microsoft.com/office/drawing/2014/main" id="{FF45A6F3-F25F-3F49-758C-3DDCA1481A97}"/>
              </a:ext>
            </a:extLst>
          </p:cNvPr>
          <p:cNvSpPr txBox="1"/>
          <p:nvPr/>
        </p:nvSpPr>
        <p:spPr>
          <a:xfrm>
            <a:off x="3543300" y="5668828"/>
            <a:ext cx="2057400" cy="646331"/>
          </a:xfrm>
          <a:prstGeom prst="rect">
            <a:avLst/>
          </a:prstGeom>
          <a:noFill/>
        </p:spPr>
        <p:txBody>
          <a:bodyPr wrap="square" rtlCol="0">
            <a:spAutoFit/>
          </a:bodyPr>
          <a:lstStyle/>
          <a:p>
            <a:pPr algn="ctr"/>
            <a:r>
              <a:rPr lang="en-US" b="1" dirty="0">
                <a:solidFill>
                  <a:srgbClr val="92552C"/>
                </a:solidFill>
                <a:latin typeface="+mj-lt"/>
              </a:rPr>
              <a:t>Mini Bear</a:t>
            </a:r>
            <a:br>
              <a:rPr lang="en-US" b="1" dirty="0">
                <a:solidFill>
                  <a:srgbClr val="92552C"/>
                </a:solidFill>
                <a:latin typeface="+mj-lt"/>
              </a:rPr>
            </a:br>
            <a:r>
              <a:rPr lang="en-US" b="1" dirty="0">
                <a:solidFill>
                  <a:srgbClr val="92552C"/>
                </a:solidFill>
                <a:latin typeface="+mj-lt"/>
              </a:rPr>
              <a:t>Adventure</a:t>
            </a:r>
            <a:endParaRPr lang="en-US" dirty="0">
              <a:solidFill>
                <a:srgbClr val="92552C"/>
              </a:solidFill>
              <a:latin typeface="+mj-lt"/>
            </a:endParaRPr>
          </a:p>
        </p:txBody>
      </p:sp>
      <p:sp>
        <p:nvSpPr>
          <p:cNvPr id="27" name="TextBox 26">
            <a:extLst>
              <a:ext uri="{FF2B5EF4-FFF2-40B4-BE49-F238E27FC236}">
                <a16:creationId xmlns:a16="http://schemas.microsoft.com/office/drawing/2014/main" id="{0F6CDEAE-0806-DD0B-310B-421700825A25}"/>
              </a:ext>
            </a:extLst>
          </p:cNvPr>
          <p:cNvSpPr txBox="1"/>
          <p:nvPr/>
        </p:nvSpPr>
        <p:spPr>
          <a:xfrm>
            <a:off x="6457951" y="5614737"/>
            <a:ext cx="2057400" cy="369332"/>
          </a:xfrm>
          <a:prstGeom prst="rect">
            <a:avLst/>
          </a:prstGeom>
          <a:noFill/>
        </p:spPr>
        <p:txBody>
          <a:bodyPr wrap="square" rtlCol="0">
            <a:spAutoFit/>
          </a:bodyPr>
          <a:lstStyle/>
          <a:p>
            <a:pPr algn="ctr"/>
            <a:r>
              <a:rPr lang="en-US" b="1" dirty="0">
                <a:solidFill>
                  <a:srgbClr val="92552C"/>
                </a:solidFill>
                <a:latin typeface="+mj-lt"/>
              </a:rPr>
              <a:t>Philstorical</a:t>
            </a:r>
          </a:p>
        </p:txBody>
      </p:sp>
      <p:pic>
        <p:nvPicPr>
          <p:cNvPr id="29" name="Picture 28" descr="A sign in the dirt&#10;&#10;AI-generated content may be incorrect.">
            <a:extLst>
              <a:ext uri="{FF2B5EF4-FFF2-40B4-BE49-F238E27FC236}">
                <a16:creationId xmlns:a16="http://schemas.microsoft.com/office/drawing/2014/main" id="{AFA01F97-361F-655F-593F-28A86ED1B23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2297" y="1058598"/>
            <a:ext cx="2057400" cy="2057400"/>
          </a:xfrm>
          <a:prstGeom prst="rect">
            <a:avLst/>
          </a:prstGeom>
          <a:effectLst>
            <a:softEdge rad="63500"/>
          </a:effectLst>
        </p:spPr>
      </p:pic>
    </p:spTree>
    <p:extLst>
      <p:ext uri="{BB962C8B-B14F-4D97-AF65-F5344CB8AC3E}">
        <p14:creationId xmlns:p14="http://schemas.microsoft.com/office/powerpoint/2010/main" val="229548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E939-BF22-7497-CB4E-E15427E84A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57A59A-DC9D-EDB4-9CF4-F2CD2D9B1BD8}"/>
              </a:ext>
            </a:extLst>
          </p:cNvPr>
          <p:cNvSpPr>
            <a:spLocks noGrp="1"/>
          </p:cNvSpPr>
          <p:nvPr>
            <p:ph type="title"/>
          </p:nvPr>
        </p:nvSpPr>
        <p:spPr/>
        <p:txBody>
          <a:bodyPr>
            <a:normAutofit/>
          </a:bodyPr>
          <a:lstStyle/>
          <a:p>
            <a:r>
              <a:rPr lang="en-US" dirty="0"/>
              <a:t>Accommodations</a:t>
            </a:r>
          </a:p>
        </p:txBody>
      </p:sp>
      <p:pic>
        <p:nvPicPr>
          <p:cNvPr id="3" name="Picture 2">
            <a:extLst>
              <a:ext uri="{FF2B5EF4-FFF2-40B4-BE49-F238E27FC236}">
                <a16:creationId xmlns:a16="http://schemas.microsoft.com/office/drawing/2014/main" id="{5AC7D043-B34F-438E-FBCD-5BB90F6EA5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346" y="710737"/>
            <a:ext cx="6143643" cy="3806179"/>
          </a:xfrm>
          <a:prstGeom prst="rect">
            <a:avLst/>
          </a:prstGeom>
          <a:effectLst>
            <a:softEdge rad="63500"/>
          </a:effectLst>
        </p:spPr>
      </p:pic>
      <p:sp>
        <p:nvSpPr>
          <p:cNvPr id="6" name="TextBox 5">
            <a:extLst>
              <a:ext uri="{FF2B5EF4-FFF2-40B4-BE49-F238E27FC236}">
                <a16:creationId xmlns:a16="http://schemas.microsoft.com/office/drawing/2014/main" id="{6DA3E97B-D893-73AE-8956-3170EC24461B}"/>
              </a:ext>
            </a:extLst>
          </p:cNvPr>
          <p:cNvSpPr txBox="1"/>
          <p:nvPr/>
        </p:nvSpPr>
        <p:spPr>
          <a:xfrm>
            <a:off x="7262948" y="3122885"/>
            <a:ext cx="2090057" cy="246221"/>
          </a:xfrm>
          <a:prstGeom prst="rect">
            <a:avLst/>
          </a:prstGeom>
          <a:noFill/>
        </p:spPr>
        <p:txBody>
          <a:bodyPr wrap="square" rtlCol="0">
            <a:spAutoFit/>
          </a:bodyPr>
          <a:lstStyle/>
          <a:p>
            <a:r>
              <a:rPr lang="en-US" sz="1000" i="1" dirty="0">
                <a:solidFill>
                  <a:schemeClr val="bg1"/>
                </a:solidFill>
              </a:rPr>
              <a:t>Source: Google Earth</a:t>
            </a:r>
          </a:p>
        </p:txBody>
      </p:sp>
    </p:spTree>
    <p:extLst>
      <p:ext uri="{BB962C8B-B14F-4D97-AF65-F5344CB8AC3E}">
        <p14:creationId xmlns:p14="http://schemas.microsoft.com/office/powerpoint/2010/main" val="356362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7753AB-2E2E-B16F-BEE2-7B8CC25E3443}"/>
              </a:ext>
            </a:extLst>
          </p:cNvPr>
          <p:cNvSpPr>
            <a:spLocks noGrp="1"/>
          </p:cNvSpPr>
          <p:nvPr>
            <p:ph type="title"/>
          </p:nvPr>
        </p:nvSpPr>
        <p:spPr/>
        <p:txBody>
          <a:bodyPr/>
          <a:lstStyle/>
          <a:p>
            <a:r>
              <a:rPr lang="en-US" b="1" dirty="0"/>
              <a:t>Housing</a:t>
            </a:r>
          </a:p>
        </p:txBody>
      </p:sp>
      <p:sp>
        <p:nvSpPr>
          <p:cNvPr id="5" name="Content Placeholder 4">
            <a:extLst>
              <a:ext uri="{FF2B5EF4-FFF2-40B4-BE49-F238E27FC236}">
                <a16:creationId xmlns:a16="http://schemas.microsoft.com/office/drawing/2014/main" id="{A36DE1D9-CFDA-0BEC-9697-FF011DD4018F}"/>
              </a:ext>
            </a:extLst>
          </p:cNvPr>
          <p:cNvSpPr>
            <a:spLocks noGrp="1"/>
          </p:cNvSpPr>
          <p:nvPr>
            <p:ph idx="1"/>
          </p:nvPr>
        </p:nvSpPr>
        <p:spPr>
          <a:xfrm>
            <a:off x="628650" y="1825625"/>
            <a:ext cx="7886700" cy="3117850"/>
          </a:xfrm>
        </p:spPr>
        <p:txBody>
          <a:bodyPr>
            <a:normAutofit lnSpcReduction="10000"/>
          </a:bodyPr>
          <a:lstStyle/>
          <a:p>
            <a:pPr marL="457200" indent="-457200"/>
            <a:r>
              <a:rPr lang="en-US" dirty="0"/>
              <a:t>Terrace Tents</a:t>
            </a:r>
          </a:p>
          <a:p>
            <a:pPr marL="457200" indent="-457200"/>
            <a:r>
              <a:rPr lang="en-US" dirty="0"/>
              <a:t>Deluxe Tents</a:t>
            </a:r>
          </a:p>
          <a:p>
            <a:pPr marL="457200" indent="-457200"/>
            <a:r>
              <a:rPr lang="en-US" dirty="0"/>
              <a:t>Modern private</a:t>
            </a:r>
            <a:br>
              <a:rPr lang="en-US" dirty="0"/>
            </a:br>
            <a:r>
              <a:rPr lang="en-US" dirty="0"/>
              <a:t>restrooms</a:t>
            </a:r>
          </a:p>
          <a:p>
            <a:pPr marL="457200" indent="-457200"/>
            <a:r>
              <a:rPr lang="en-US" dirty="0"/>
              <a:t>Roofed housing*</a:t>
            </a:r>
          </a:p>
          <a:p>
            <a:pPr marL="457200" indent="-457200"/>
            <a:endParaRPr lang="en-US" dirty="0"/>
          </a:p>
          <a:p>
            <a:pPr marL="457200" indent="-457200"/>
            <a:endParaRPr lang="en-US" dirty="0"/>
          </a:p>
        </p:txBody>
      </p:sp>
      <p:sp>
        <p:nvSpPr>
          <p:cNvPr id="9" name="TextBox 8">
            <a:extLst>
              <a:ext uri="{FF2B5EF4-FFF2-40B4-BE49-F238E27FC236}">
                <a16:creationId xmlns:a16="http://schemas.microsoft.com/office/drawing/2014/main" id="{56F43339-0CFE-C446-7C3F-57063963103F}"/>
              </a:ext>
            </a:extLst>
          </p:cNvPr>
          <p:cNvSpPr txBox="1"/>
          <p:nvPr/>
        </p:nvSpPr>
        <p:spPr>
          <a:xfrm>
            <a:off x="1822428" y="5824241"/>
            <a:ext cx="3965858" cy="369332"/>
          </a:xfrm>
          <a:prstGeom prst="rect">
            <a:avLst/>
          </a:prstGeom>
          <a:noFill/>
        </p:spPr>
        <p:txBody>
          <a:bodyPr wrap="square" rtlCol="0">
            <a:spAutoFit/>
          </a:bodyPr>
          <a:lstStyle/>
          <a:p>
            <a:r>
              <a:rPr lang="en-US" dirty="0">
                <a:solidFill>
                  <a:srgbClr val="92552C"/>
                </a:solidFill>
                <a:latin typeface="+mj-lt"/>
              </a:rPr>
              <a:t>* Limited availability</a:t>
            </a:r>
          </a:p>
        </p:txBody>
      </p:sp>
      <p:pic>
        <p:nvPicPr>
          <p:cNvPr id="3" name="Picture 2" descr="A bathroom with a sink and toilet&#10;&#10;AI-generated content may be incorrect.">
            <a:extLst>
              <a:ext uri="{FF2B5EF4-FFF2-40B4-BE49-F238E27FC236}">
                <a16:creationId xmlns:a16="http://schemas.microsoft.com/office/drawing/2014/main" id="{AFB580B2-B08C-BA19-858F-D259AC0A5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0273" y="3622360"/>
            <a:ext cx="3037267" cy="2782111"/>
          </a:xfrm>
          <a:prstGeom prst="rect">
            <a:avLst/>
          </a:prstGeom>
        </p:spPr>
      </p:pic>
      <p:pic>
        <p:nvPicPr>
          <p:cNvPr id="7" name="Picture 4" descr="20190726_AlexCenci_EcoTentMarketing_002">
            <a:extLst>
              <a:ext uri="{FF2B5EF4-FFF2-40B4-BE49-F238E27FC236}">
                <a16:creationId xmlns:a16="http://schemas.microsoft.com/office/drawing/2014/main" id="{23A64F68-1F79-6914-65C4-38E015174E2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07910" y="1962668"/>
            <a:ext cx="2907366" cy="208674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Picture 2" descr="May be an image of 1 person">
            <a:extLst>
              <a:ext uri="{FF2B5EF4-FFF2-40B4-BE49-F238E27FC236}">
                <a16:creationId xmlns:a16="http://schemas.microsoft.com/office/drawing/2014/main" id="{F9909810-27E7-40D5-A995-874CB7E02B2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30961" y="102028"/>
            <a:ext cx="2914650" cy="233172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12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C3793-802B-0A6A-6B94-6E343CDDCFF8}"/>
              </a:ext>
            </a:extLst>
          </p:cNvPr>
          <p:cNvSpPr>
            <a:spLocks noGrp="1"/>
          </p:cNvSpPr>
          <p:nvPr>
            <p:ph type="title"/>
          </p:nvPr>
        </p:nvSpPr>
        <p:spPr>
          <a:xfrm>
            <a:off x="463280" y="383116"/>
            <a:ext cx="7886700" cy="888205"/>
          </a:xfrm>
        </p:spPr>
        <p:txBody>
          <a:bodyPr/>
          <a:lstStyle/>
          <a:p>
            <a:r>
              <a:rPr lang="en-US" b="1" dirty="0"/>
              <a:t>Meals Included!</a:t>
            </a:r>
          </a:p>
        </p:txBody>
      </p:sp>
      <p:sp>
        <p:nvSpPr>
          <p:cNvPr id="3" name="Content Placeholder 2">
            <a:extLst>
              <a:ext uri="{FF2B5EF4-FFF2-40B4-BE49-F238E27FC236}">
                <a16:creationId xmlns:a16="http://schemas.microsoft.com/office/drawing/2014/main" id="{E8C2F8D7-6099-3EE6-973F-3B58DAC140EA}"/>
              </a:ext>
            </a:extLst>
          </p:cNvPr>
          <p:cNvSpPr>
            <a:spLocks noGrp="1"/>
          </p:cNvSpPr>
          <p:nvPr>
            <p:ph idx="1"/>
          </p:nvPr>
        </p:nvSpPr>
        <p:spPr>
          <a:xfrm>
            <a:off x="716761" y="1425444"/>
            <a:ext cx="4724400" cy="4512647"/>
          </a:xfrm>
        </p:spPr>
        <p:txBody>
          <a:bodyPr/>
          <a:lstStyle/>
          <a:p>
            <a:pPr marL="457200" indent="-457200"/>
            <a:r>
              <a:rPr lang="en-US" dirty="0"/>
              <a:t>Gluten-free and</a:t>
            </a:r>
            <a:br>
              <a:rPr lang="en-US" dirty="0"/>
            </a:br>
            <a:r>
              <a:rPr lang="en-US" dirty="0"/>
              <a:t>vegie alternatives</a:t>
            </a:r>
          </a:p>
          <a:p>
            <a:pPr marL="457200" indent="-457200"/>
            <a:r>
              <a:rPr lang="en-US" dirty="0"/>
              <a:t>Always PB&amp;J and cereal &amp; milk for</a:t>
            </a:r>
            <a:br>
              <a:rPr lang="en-US" dirty="0"/>
            </a:br>
            <a:r>
              <a:rPr lang="en-US" dirty="0"/>
              <a:t>picky eaters</a:t>
            </a:r>
          </a:p>
          <a:p>
            <a:pPr marL="457200" indent="-457200"/>
            <a:r>
              <a:rPr lang="en-US" dirty="0"/>
              <a:t>Salad/fruit bar</a:t>
            </a:r>
          </a:p>
        </p:txBody>
      </p:sp>
      <p:pic>
        <p:nvPicPr>
          <p:cNvPr id="4" name="Picture 2" descr="May be an image of 2 people and people smiling">
            <a:extLst>
              <a:ext uri="{FF2B5EF4-FFF2-40B4-BE49-F238E27FC236}">
                <a16:creationId xmlns:a16="http://schemas.microsoft.com/office/drawing/2014/main" id="{CEEBE3D5-5D5F-1800-66B0-9B7A54659DD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41161" y="827218"/>
            <a:ext cx="3239559" cy="242966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 name="Picture 8" descr="A row of containers with food in them&#10;&#10;AI-generated content may be incorrect.">
            <a:extLst>
              <a:ext uri="{FF2B5EF4-FFF2-40B4-BE49-F238E27FC236}">
                <a16:creationId xmlns:a16="http://schemas.microsoft.com/office/drawing/2014/main" id="{0AD5E303-2AA0-D11C-5F67-C5848AAB2517}"/>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5472687" y="3429000"/>
            <a:ext cx="3176505" cy="2126985"/>
          </a:xfrm>
          <a:prstGeom prst="rect">
            <a:avLst/>
          </a:prstGeom>
          <a:effectLst>
            <a:softEdge rad="63500"/>
          </a:effectLst>
        </p:spPr>
      </p:pic>
    </p:spTree>
    <p:extLst>
      <p:ext uri="{BB962C8B-B14F-4D97-AF65-F5344CB8AC3E}">
        <p14:creationId xmlns:p14="http://schemas.microsoft.com/office/powerpoint/2010/main" val="93632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7" name="Picture 16" descr="A group of people running&#10;&#10;AI-generated content may be incorrect.">
            <a:extLst>
              <a:ext uri="{FF2B5EF4-FFF2-40B4-BE49-F238E27FC236}">
                <a16:creationId xmlns:a16="http://schemas.microsoft.com/office/drawing/2014/main" id="{497ADC62-49CA-DF4C-95E6-F85D9268FF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34178" y="0"/>
            <a:ext cx="3905249" cy="2928937"/>
          </a:xfrm>
          <a:prstGeom prst="rect">
            <a:avLst/>
          </a:prstGeom>
          <a:effectLst>
            <a:softEdge rad="63500"/>
          </a:effectLst>
        </p:spPr>
      </p:pic>
      <p:pic>
        <p:nvPicPr>
          <p:cNvPr id="3" name="Picture 2">
            <a:extLst>
              <a:ext uri="{FF2B5EF4-FFF2-40B4-BE49-F238E27FC236}">
                <a16:creationId xmlns:a16="http://schemas.microsoft.com/office/drawing/2014/main" id="{6251751A-9E3A-ABEA-5010-37573B78F5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6578" y="2242310"/>
            <a:ext cx="3657600" cy="2743200"/>
          </a:xfrm>
          <a:prstGeom prst="rect">
            <a:avLst/>
          </a:prstGeom>
          <a:effectLst>
            <a:softEdge rad="63500"/>
          </a:effectLst>
        </p:spPr>
      </p:pic>
      <p:sp>
        <p:nvSpPr>
          <p:cNvPr id="2" name="TextBox 1">
            <a:extLst>
              <a:ext uri="{FF2B5EF4-FFF2-40B4-BE49-F238E27FC236}">
                <a16:creationId xmlns:a16="http://schemas.microsoft.com/office/drawing/2014/main" id="{BF2A0261-8F2A-FE03-D48C-49CAC11A741A}"/>
              </a:ext>
            </a:extLst>
          </p:cNvPr>
          <p:cNvSpPr txBox="1"/>
          <p:nvPr/>
        </p:nvSpPr>
        <p:spPr>
          <a:xfrm>
            <a:off x="575854" y="600891"/>
            <a:ext cx="4374969" cy="1631216"/>
          </a:xfrm>
          <a:prstGeom prst="rect">
            <a:avLst/>
          </a:prstGeom>
          <a:noFill/>
        </p:spPr>
        <p:txBody>
          <a:bodyPr wrap="square" rtlCol="0">
            <a:spAutoFit/>
          </a:bodyPr>
          <a:lstStyle/>
          <a:p>
            <a:r>
              <a:rPr lang="en-US" sz="5000" b="1" dirty="0">
                <a:solidFill>
                  <a:srgbClr val="92552C"/>
                </a:solidFill>
              </a:rPr>
              <a:t>PTC</a:t>
            </a:r>
            <a:br>
              <a:rPr lang="en-US" sz="5000" b="1" dirty="0">
                <a:solidFill>
                  <a:srgbClr val="92552C"/>
                </a:solidFill>
              </a:rPr>
            </a:br>
            <a:r>
              <a:rPr lang="en-US" sz="5000" b="1" dirty="0">
                <a:solidFill>
                  <a:srgbClr val="92552C"/>
                </a:solidFill>
              </a:rPr>
              <a:t>Amenities</a:t>
            </a:r>
          </a:p>
        </p:txBody>
      </p:sp>
      <p:pic>
        <p:nvPicPr>
          <p:cNvPr id="4" name="Picture 3" descr="A laundry room with several washing machines&#10;&#10;AI-generated content may be incorrect.">
            <a:extLst>
              <a:ext uri="{FF2B5EF4-FFF2-40B4-BE49-F238E27FC236}">
                <a16:creationId xmlns:a16="http://schemas.microsoft.com/office/drawing/2014/main" id="{B918F0D1-9998-671D-E329-E4D4285EB4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86802" y="2232107"/>
            <a:ext cx="3431133" cy="2351039"/>
          </a:xfrm>
          <a:prstGeom prst="rect">
            <a:avLst/>
          </a:prstGeom>
          <a:effectLst>
            <a:softEdge rad="63500"/>
          </a:effectLst>
        </p:spPr>
      </p:pic>
      <p:pic>
        <p:nvPicPr>
          <p:cNvPr id="6" name="Picture 5" descr="A group of children sitting at a table&#10;&#10;AI-generated content may be incorrect.">
            <a:extLst>
              <a:ext uri="{FF2B5EF4-FFF2-40B4-BE49-F238E27FC236}">
                <a16:creationId xmlns:a16="http://schemas.microsoft.com/office/drawing/2014/main" id="{31F16779-57E2-40D7-E132-5E09B08F10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9738" y="3820194"/>
            <a:ext cx="4007797" cy="2351038"/>
          </a:xfrm>
          <a:prstGeom prst="rect">
            <a:avLst/>
          </a:prstGeom>
          <a:effectLst>
            <a:softEdge rad="63500"/>
          </a:effectLst>
        </p:spPr>
      </p:pic>
    </p:spTree>
    <p:extLst>
      <p:ext uri="{BB962C8B-B14F-4D97-AF65-F5344CB8AC3E}">
        <p14:creationId xmlns:p14="http://schemas.microsoft.com/office/powerpoint/2010/main" val="309630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descr="C:\Users\Greg\Documents\PTC\Pictures\Villa 001 West Facade.jpg">
            <a:extLst>
              <a:ext uri="{FF2B5EF4-FFF2-40B4-BE49-F238E27FC236}">
                <a16:creationId xmlns:a16="http://schemas.microsoft.com/office/drawing/2014/main" id="{1FDEDA9F-B538-8595-E1C3-8BFD15D386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38527" y="3219068"/>
            <a:ext cx="4009560" cy="3256044"/>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4">
            <a:extLst>
              <a:ext uri="{FF2B5EF4-FFF2-40B4-BE49-F238E27FC236}">
                <a16:creationId xmlns:a16="http://schemas.microsoft.com/office/drawing/2014/main" id="{8CC1A598-8DD0-5D99-2733-B5593E41129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29946" y="1957059"/>
            <a:ext cx="3632836" cy="24218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2B6599-8C04-AB13-7370-7A13F336C16C}"/>
              </a:ext>
            </a:extLst>
          </p:cNvPr>
          <p:cNvSpPr txBox="1"/>
          <p:nvPr/>
        </p:nvSpPr>
        <p:spPr>
          <a:xfrm>
            <a:off x="415241" y="478900"/>
            <a:ext cx="4520401" cy="861774"/>
          </a:xfrm>
          <a:prstGeom prst="rect">
            <a:avLst/>
          </a:prstGeom>
          <a:noFill/>
        </p:spPr>
        <p:txBody>
          <a:bodyPr wrap="square" rtlCol="0">
            <a:spAutoFit/>
          </a:bodyPr>
          <a:lstStyle/>
          <a:p>
            <a:r>
              <a:rPr lang="en-US" sz="5000" b="1" dirty="0">
                <a:solidFill>
                  <a:srgbClr val="92552C"/>
                </a:solidFill>
                <a:latin typeface="+mj-lt"/>
              </a:rPr>
              <a:t>Waite Phillips</a:t>
            </a:r>
          </a:p>
        </p:txBody>
      </p:sp>
      <p:pic>
        <p:nvPicPr>
          <p:cNvPr id="8" name="Picture 7">
            <a:extLst>
              <a:ext uri="{FF2B5EF4-FFF2-40B4-BE49-F238E27FC236}">
                <a16:creationId xmlns:a16="http://schemas.microsoft.com/office/drawing/2014/main" id="{480B75C9-D3ED-4CAA-B800-87991B2C4208}"/>
              </a:ext>
            </a:extLst>
          </p:cNvPr>
          <p:cNvPicPr>
            <a:picLocks noChangeAspect="1"/>
          </p:cNvPicPr>
          <p:nvPr/>
        </p:nvPicPr>
        <p:blipFill>
          <a:blip r:embed="rId5"/>
          <a:stretch>
            <a:fillRect/>
          </a:stretch>
        </p:blipFill>
        <p:spPr>
          <a:xfrm>
            <a:off x="212015" y="1196060"/>
            <a:ext cx="2105319" cy="1771897"/>
          </a:xfrm>
          <a:prstGeom prst="rect">
            <a:avLst/>
          </a:prstGeom>
        </p:spPr>
      </p:pic>
      <p:pic>
        <p:nvPicPr>
          <p:cNvPr id="6" name="Picture 4" descr="May be an image of 1 person">
            <a:extLst>
              <a:ext uri="{FF2B5EF4-FFF2-40B4-BE49-F238E27FC236}">
                <a16:creationId xmlns:a16="http://schemas.microsoft.com/office/drawing/2014/main" id="{73DC83BB-4C15-100B-F967-AA3F98733AE7}"/>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706319" y="2592857"/>
            <a:ext cx="2832942" cy="357218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5A9F080-FC00-6167-48AF-60A66D55EA15}"/>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rot="5400000">
            <a:off x="3268643" y="867451"/>
            <a:ext cx="2265504" cy="3179515"/>
          </a:xfrm>
          <a:prstGeom prst="rect">
            <a:avLst/>
          </a:prstGeom>
          <a:effectLst>
            <a:softEdge rad="63500"/>
          </a:effectLst>
        </p:spPr>
      </p:pic>
    </p:spTree>
    <p:extLst>
      <p:ext uri="{BB962C8B-B14F-4D97-AF65-F5344CB8AC3E}">
        <p14:creationId xmlns:p14="http://schemas.microsoft.com/office/powerpoint/2010/main" val="314289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descr="A child on a toy rocking horse&#10;&#10;AI-generated content may be incorrect.">
            <a:extLst>
              <a:ext uri="{FF2B5EF4-FFF2-40B4-BE49-F238E27FC236}">
                <a16:creationId xmlns:a16="http://schemas.microsoft.com/office/drawing/2014/main" id="{A1DDB746-DBCA-0939-91A6-7494BC3B01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048" y="2995946"/>
            <a:ext cx="3581399" cy="2387380"/>
          </a:xfrm>
          <a:prstGeom prst="rect">
            <a:avLst/>
          </a:prstGeom>
          <a:effectLst>
            <a:softEdge rad="63500"/>
          </a:effectLst>
        </p:spPr>
      </p:pic>
      <p:pic>
        <p:nvPicPr>
          <p:cNvPr id="7" name="Picture 6">
            <a:extLst>
              <a:ext uri="{FF2B5EF4-FFF2-40B4-BE49-F238E27FC236}">
                <a16:creationId xmlns:a16="http://schemas.microsoft.com/office/drawing/2014/main" id="{21573131-346B-C36C-52DF-13BD678A27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7178" y="3154027"/>
            <a:ext cx="3994118" cy="2995588"/>
          </a:xfrm>
          <a:prstGeom prst="rect">
            <a:avLst/>
          </a:prstGeom>
          <a:effectLst>
            <a:softEdge rad="63500"/>
          </a:effectLst>
        </p:spPr>
      </p:pic>
      <p:pic>
        <p:nvPicPr>
          <p:cNvPr id="3" name="Picture 2" descr="A child throwing a ball&#10;&#10;AI-generated content may be incorrect.">
            <a:extLst>
              <a:ext uri="{FF2B5EF4-FFF2-40B4-BE49-F238E27FC236}">
                <a16:creationId xmlns:a16="http://schemas.microsoft.com/office/drawing/2014/main" id="{5D35A5EA-6428-069F-CD8C-DCA61729D5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2004" y="504678"/>
            <a:ext cx="3581400" cy="2255862"/>
          </a:xfrm>
          <a:prstGeom prst="rect">
            <a:avLst/>
          </a:prstGeom>
          <a:effectLst>
            <a:softEdge rad="63500"/>
          </a:effectLst>
        </p:spPr>
      </p:pic>
      <p:pic>
        <p:nvPicPr>
          <p:cNvPr id="6" name="Picture 5" descr="A group of people playing a game&#10;&#10;AI-generated content may be incorrect.">
            <a:extLst>
              <a:ext uri="{FF2B5EF4-FFF2-40B4-BE49-F238E27FC236}">
                <a16:creationId xmlns:a16="http://schemas.microsoft.com/office/drawing/2014/main" id="{1AC5E9C3-D72C-9E46-C2B2-E7C48DA47C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4194" y="624922"/>
            <a:ext cx="3372139" cy="2529105"/>
          </a:xfrm>
          <a:prstGeom prst="rect">
            <a:avLst/>
          </a:prstGeom>
          <a:effectLst>
            <a:softEdge rad="63500"/>
          </a:effectLst>
        </p:spPr>
      </p:pic>
    </p:spTree>
    <p:extLst>
      <p:ext uri="{BB962C8B-B14F-4D97-AF65-F5344CB8AC3E}">
        <p14:creationId xmlns:p14="http://schemas.microsoft.com/office/powerpoint/2010/main" val="132745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597DA-B9EE-1963-046E-A7C97142067E}"/>
              </a:ext>
            </a:extLst>
          </p:cNvPr>
          <p:cNvSpPr>
            <a:spLocks noGrp="1"/>
          </p:cNvSpPr>
          <p:nvPr>
            <p:ph type="title"/>
          </p:nvPr>
        </p:nvSpPr>
        <p:spPr>
          <a:xfrm>
            <a:off x="623887" y="3698993"/>
            <a:ext cx="8440213" cy="1828800"/>
          </a:xfrm>
        </p:spPr>
        <p:txBody>
          <a:bodyPr>
            <a:normAutofit/>
          </a:bodyPr>
          <a:lstStyle/>
          <a:p>
            <a:pPr algn="ctr"/>
            <a:r>
              <a:rPr lang="en-US" dirty="0"/>
              <a:t>Advanced PTC Courses</a:t>
            </a:r>
          </a:p>
        </p:txBody>
      </p:sp>
      <p:pic>
        <p:nvPicPr>
          <p:cNvPr id="5" name="Picture 4" descr="A group of people in uniform&#10;&#10;AI-generated content may be incorrect.">
            <a:extLst>
              <a:ext uri="{FF2B5EF4-FFF2-40B4-BE49-F238E27FC236}">
                <a16:creationId xmlns:a16="http://schemas.microsoft.com/office/drawing/2014/main" id="{5777A90D-C0AB-791F-0012-0A66068F31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887" y="817837"/>
            <a:ext cx="7983983" cy="3666027"/>
          </a:xfrm>
          <a:prstGeom prst="rect">
            <a:avLst/>
          </a:prstGeom>
          <a:effectLst>
            <a:softEdge rad="63500"/>
          </a:effectLst>
        </p:spPr>
      </p:pic>
    </p:spTree>
    <p:extLst>
      <p:ext uri="{BB962C8B-B14F-4D97-AF65-F5344CB8AC3E}">
        <p14:creationId xmlns:p14="http://schemas.microsoft.com/office/powerpoint/2010/main" val="326707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AD764E-A7BB-BADB-EB1B-ABAD4800B769}"/>
              </a:ext>
            </a:extLst>
          </p:cNvPr>
          <p:cNvSpPr>
            <a:spLocks noGrp="1"/>
          </p:cNvSpPr>
          <p:nvPr>
            <p:ph type="title"/>
          </p:nvPr>
        </p:nvSpPr>
        <p:spPr>
          <a:xfrm>
            <a:off x="628650" y="365126"/>
            <a:ext cx="2133600" cy="1325563"/>
          </a:xfrm>
        </p:spPr>
        <p:txBody>
          <a:bodyPr>
            <a:normAutofit fontScale="90000"/>
          </a:bodyPr>
          <a:lstStyle/>
          <a:p>
            <a:r>
              <a:rPr lang="en-US" b="1" dirty="0"/>
              <a:t>NAYLE</a:t>
            </a:r>
          </a:p>
        </p:txBody>
      </p:sp>
      <p:pic>
        <p:nvPicPr>
          <p:cNvPr id="6" name="Picture 2">
            <a:extLst>
              <a:ext uri="{FF2B5EF4-FFF2-40B4-BE49-F238E27FC236}">
                <a16:creationId xmlns:a16="http://schemas.microsoft.com/office/drawing/2014/main" id="{978A7AC3-2089-2744-AE41-55008C6912C8}"/>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62250" y="257239"/>
            <a:ext cx="1731244" cy="1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A group of people in blue shirts&#10;&#10;AI-generated content may be incorrect.">
            <a:extLst>
              <a:ext uri="{FF2B5EF4-FFF2-40B4-BE49-F238E27FC236}">
                <a16:creationId xmlns:a16="http://schemas.microsoft.com/office/drawing/2014/main" id="{1E7F6659-56E7-B332-7E74-5D5C62843B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62917" y="1837452"/>
            <a:ext cx="3509349" cy="2339566"/>
          </a:xfrm>
          <a:prstGeom prst="rect">
            <a:avLst/>
          </a:prstGeom>
          <a:effectLst>
            <a:softEdge rad="63500"/>
          </a:effectLst>
        </p:spPr>
      </p:pic>
      <p:pic>
        <p:nvPicPr>
          <p:cNvPr id="10" name="Picture 9" descr="A group of people in blue shirts&#10;&#10;AI-generated content may be incorrect.">
            <a:extLst>
              <a:ext uri="{FF2B5EF4-FFF2-40B4-BE49-F238E27FC236}">
                <a16:creationId xmlns:a16="http://schemas.microsoft.com/office/drawing/2014/main" id="{35DF959E-629F-C7D8-7ACA-6D7CA13A1A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22744" y="257240"/>
            <a:ext cx="2181423" cy="3444844"/>
          </a:xfrm>
          <a:prstGeom prst="rect">
            <a:avLst/>
          </a:prstGeom>
          <a:effectLst>
            <a:softEdge rad="63500"/>
          </a:effectLst>
        </p:spPr>
      </p:pic>
      <p:pic>
        <p:nvPicPr>
          <p:cNvPr id="12" name="Picture 11" descr="Two men wearing helmets posing for a picture&#10;&#10;AI-generated content may be incorrect.">
            <a:extLst>
              <a:ext uri="{FF2B5EF4-FFF2-40B4-BE49-F238E27FC236}">
                <a16:creationId xmlns:a16="http://schemas.microsoft.com/office/drawing/2014/main" id="{5B871709-0036-86E5-F41C-5FAA98530F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2461" y="3007235"/>
            <a:ext cx="2549275" cy="2549275"/>
          </a:xfrm>
          <a:prstGeom prst="rect">
            <a:avLst/>
          </a:prstGeom>
          <a:effectLst>
            <a:softEdge rad="63500"/>
          </a:effectLst>
        </p:spPr>
      </p:pic>
      <p:pic>
        <p:nvPicPr>
          <p:cNvPr id="16" name="Picture 15" descr="A group of people in blue shirts&#10;&#10;AI-generated content may be incorrect.">
            <a:extLst>
              <a:ext uri="{FF2B5EF4-FFF2-40B4-BE49-F238E27FC236}">
                <a16:creationId xmlns:a16="http://schemas.microsoft.com/office/drawing/2014/main" id="{8AB0CDB8-57CF-171E-A0AD-32DEE5ECD9B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51342" y="3628176"/>
            <a:ext cx="2549276" cy="2549276"/>
          </a:xfrm>
          <a:prstGeom prst="rect">
            <a:avLst/>
          </a:prstGeom>
          <a:effectLst>
            <a:softEdge rad="63500"/>
          </a:effectLst>
        </p:spPr>
      </p:pic>
    </p:spTree>
    <p:extLst>
      <p:ext uri="{BB962C8B-B14F-4D97-AF65-F5344CB8AC3E}">
        <p14:creationId xmlns:p14="http://schemas.microsoft.com/office/powerpoint/2010/main" val="257996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63248-89FB-301C-25E6-7AAFE290192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C9E7BA2-2E9A-D60A-720F-AF4134A7C8C1}"/>
              </a:ext>
            </a:extLst>
          </p:cNvPr>
          <p:cNvSpPr>
            <a:spLocks noGrp="1"/>
          </p:cNvSpPr>
          <p:nvPr>
            <p:ph type="title"/>
          </p:nvPr>
        </p:nvSpPr>
        <p:spPr>
          <a:xfrm>
            <a:off x="628650" y="460714"/>
            <a:ext cx="2133600" cy="1325563"/>
          </a:xfrm>
        </p:spPr>
        <p:txBody>
          <a:bodyPr>
            <a:normAutofit fontScale="90000"/>
          </a:bodyPr>
          <a:lstStyle/>
          <a:p>
            <a:r>
              <a:rPr lang="en-US" b="1" dirty="0"/>
              <a:t>NAYLE</a:t>
            </a:r>
          </a:p>
        </p:txBody>
      </p:sp>
      <p:sp>
        <p:nvSpPr>
          <p:cNvPr id="4" name="Content Placeholder 3">
            <a:extLst>
              <a:ext uri="{FF2B5EF4-FFF2-40B4-BE49-F238E27FC236}">
                <a16:creationId xmlns:a16="http://schemas.microsoft.com/office/drawing/2014/main" id="{6C10B8A9-7A5F-0CDE-B828-8430C9F8C82B}"/>
              </a:ext>
            </a:extLst>
          </p:cNvPr>
          <p:cNvSpPr>
            <a:spLocks noGrp="1"/>
          </p:cNvSpPr>
          <p:nvPr>
            <p:ph idx="1"/>
          </p:nvPr>
        </p:nvSpPr>
        <p:spPr>
          <a:xfrm>
            <a:off x="628650" y="1825625"/>
            <a:ext cx="7843321" cy="4351338"/>
          </a:xfrm>
        </p:spPr>
        <p:txBody>
          <a:bodyPr/>
          <a:lstStyle/>
          <a:p>
            <a:pPr marL="457200" indent="-457200"/>
            <a:r>
              <a:rPr lang="en-US" dirty="0"/>
              <a:t>Completed NYLT </a:t>
            </a:r>
            <a:r>
              <a:rPr lang="en-US" sz="2800" dirty="0"/>
              <a:t>(or equivalent) </a:t>
            </a:r>
            <a:endParaRPr lang="en-US" dirty="0"/>
          </a:p>
          <a:p>
            <a:pPr marL="457200" indent="-457200"/>
            <a:r>
              <a:rPr lang="en-US" dirty="0"/>
              <a:t>Physically Fit</a:t>
            </a:r>
          </a:p>
          <a:p>
            <a:pPr marL="457200" indent="-457200"/>
            <a:r>
              <a:rPr lang="en-US" dirty="0"/>
              <a:t>14 (or 13+)</a:t>
            </a:r>
            <a:br>
              <a:rPr lang="en-US" dirty="0"/>
            </a:br>
            <a:r>
              <a:rPr lang="en-US" dirty="0"/>
              <a:t> to 18/20 years</a:t>
            </a:r>
          </a:p>
          <a:p>
            <a:pPr marL="457200" indent="-457200"/>
            <a:r>
              <a:rPr lang="en-US" dirty="0"/>
              <a:t>Proven Unit</a:t>
            </a:r>
            <a:br>
              <a:rPr lang="en-US" dirty="0"/>
            </a:br>
            <a:r>
              <a:rPr lang="en-US" dirty="0"/>
              <a:t> Leader</a:t>
            </a:r>
          </a:p>
        </p:txBody>
      </p:sp>
      <p:sp>
        <p:nvSpPr>
          <p:cNvPr id="5" name="TextBox 4">
            <a:extLst>
              <a:ext uri="{FF2B5EF4-FFF2-40B4-BE49-F238E27FC236}">
                <a16:creationId xmlns:a16="http://schemas.microsoft.com/office/drawing/2014/main" id="{4F6EFDE6-E4AF-F317-7302-87A5E6E61759}"/>
              </a:ext>
            </a:extLst>
          </p:cNvPr>
          <p:cNvSpPr txBox="1"/>
          <p:nvPr/>
        </p:nvSpPr>
        <p:spPr>
          <a:xfrm>
            <a:off x="2747962" y="461776"/>
            <a:ext cx="5372100" cy="1323439"/>
          </a:xfrm>
          <a:prstGeom prst="rect">
            <a:avLst/>
          </a:prstGeom>
          <a:noFill/>
        </p:spPr>
        <p:txBody>
          <a:bodyPr wrap="square" rtlCol="0">
            <a:spAutoFit/>
          </a:bodyPr>
          <a:lstStyle/>
          <a:p>
            <a:r>
              <a:rPr lang="en-US" sz="4000" b="1" dirty="0">
                <a:solidFill>
                  <a:srgbClr val="92552C"/>
                </a:solidFill>
                <a:latin typeface="+mj-lt"/>
              </a:rPr>
              <a:t>N</a:t>
            </a:r>
            <a:r>
              <a:rPr lang="en-US" sz="3000" dirty="0">
                <a:solidFill>
                  <a:srgbClr val="92552C"/>
                </a:solidFill>
                <a:latin typeface="+mj-lt"/>
              </a:rPr>
              <a:t>ational </a:t>
            </a:r>
            <a:r>
              <a:rPr lang="en-US" sz="4000" b="1" dirty="0">
                <a:solidFill>
                  <a:srgbClr val="92552C"/>
                </a:solidFill>
                <a:latin typeface="+mj-lt"/>
              </a:rPr>
              <a:t>A</a:t>
            </a:r>
            <a:r>
              <a:rPr lang="en-US" sz="3000" dirty="0">
                <a:solidFill>
                  <a:srgbClr val="92552C"/>
                </a:solidFill>
                <a:latin typeface="+mj-lt"/>
              </a:rPr>
              <a:t>dvanced </a:t>
            </a:r>
            <a:r>
              <a:rPr lang="en-US" sz="4000" b="1" dirty="0">
                <a:solidFill>
                  <a:srgbClr val="92552C"/>
                </a:solidFill>
                <a:latin typeface="+mj-lt"/>
              </a:rPr>
              <a:t>Y</a:t>
            </a:r>
            <a:r>
              <a:rPr lang="en-US" sz="3000" dirty="0">
                <a:solidFill>
                  <a:srgbClr val="92552C"/>
                </a:solidFill>
                <a:latin typeface="+mj-lt"/>
              </a:rPr>
              <a:t>outh </a:t>
            </a:r>
            <a:r>
              <a:rPr lang="en-US" sz="4000" b="1" dirty="0">
                <a:solidFill>
                  <a:srgbClr val="92552C"/>
                </a:solidFill>
                <a:latin typeface="+mj-lt"/>
              </a:rPr>
              <a:t>L</a:t>
            </a:r>
            <a:r>
              <a:rPr lang="en-US" sz="3000" dirty="0">
                <a:solidFill>
                  <a:srgbClr val="92552C"/>
                </a:solidFill>
                <a:latin typeface="+mj-lt"/>
              </a:rPr>
              <a:t>eadership </a:t>
            </a:r>
            <a:r>
              <a:rPr lang="en-US" sz="4000" b="1" dirty="0">
                <a:solidFill>
                  <a:srgbClr val="92552C"/>
                </a:solidFill>
                <a:latin typeface="+mj-lt"/>
              </a:rPr>
              <a:t>E</a:t>
            </a:r>
            <a:r>
              <a:rPr lang="en-US" sz="3000" dirty="0">
                <a:solidFill>
                  <a:srgbClr val="92552C"/>
                </a:solidFill>
                <a:latin typeface="+mj-lt"/>
              </a:rPr>
              <a:t>xperience</a:t>
            </a:r>
          </a:p>
        </p:txBody>
      </p:sp>
      <p:pic>
        <p:nvPicPr>
          <p:cNvPr id="8" name="Picture 7">
            <a:extLst>
              <a:ext uri="{FF2B5EF4-FFF2-40B4-BE49-F238E27FC236}">
                <a16:creationId xmlns:a16="http://schemas.microsoft.com/office/drawing/2014/main" id="{039FF8E0-A514-6161-9FE2-6F6F5FEB3C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0011" y="2781096"/>
            <a:ext cx="4215452" cy="2810669"/>
          </a:xfrm>
          <a:prstGeom prst="rect">
            <a:avLst/>
          </a:prstGeom>
          <a:effectLst>
            <a:softEdge rad="63500"/>
          </a:effectLst>
        </p:spPr>
      </p:pic>
      <p:pic>
        <p:nvPicPr>
          <p:cNvPr id="6" name="Picture 2">
            <a:extLst>
              <a:ext uri="{FF2B5EF4-FFF2-40B4-BE49-F238E27FC236}">
                <a16:creationId xmlns:a16="http://schemas.microsoft.com/office/drawing/2014/main" id="{88E4E0B2-A9F4-7BBB-4AC9-E4E58C9A8B1B}"/>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64428" y="4726056"/>
            <a:ext cx="1469584" cy="1577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358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AB7367-5B16-4539-8B48-9A6D77799A22}"/>
              </a:ext>
            </a:extLst>
          </p:cNvPr>
          <p:cNvSpPr>
            <a:spLocks noGrp="1"/>
          </p:cNvSpPr>
          <p:nvPr>
            <p:ph idx="1"/>
          </p:nvPr>
        </p:nvSpPr>
        <p:spPr>
          <a:xfrm>
            <a:off x="723900" y="4178942"/>
            <a:ext cx="7886700" cy="1977414"/>
          </a:xfrm>
        </p:spPr>
        <p:txBody>
          <a:bodyPr numCol="2">
            <a:normAutofit/>
          </a:bodyPr>
          <a:lstStyle/>
          <a:p>
            <a:pPr marL="457200" indent="-457200"/>
            <a:r>
              <a:rPr lang="en-US" sz="3400" dirty="0"/>
              <a:t>Great Wood Badge</a:t>
            </a:r>
            <a:br>
              <a:rPr lang="en-US" sz="3400" dirty="0"/>
            </a:br>
            <a:r>
              <a:rPr lang="en-US" sz="3400" dirty="0"/>
              <a:t>ticket item*</a:t>
            </a:r>
          </a:p>
          <a:p>
            <a:pPr marL="457200" indent="-457200"/>
            <a:r>
              <a:rPr lang="en-US" sz="3400" dirty="0"/>
              <a:t>Put WB skills into</a:t>
            </a:r>
            <a:br>
              <a:rPr lang="en-US" sz="3400" dirty="0"/>
            </a:br>
            <a:r>
              <a:rPr lang="en-US" sz="3400" dirty="0"/>
              <a:t>practice</a:t>
            </a:r>
          </a:p>
        </p:txBody>
      </p:sp>
      <p:sp>
        <p:nvSpPr>
          <p:cNvPr id="6" name="TextBox 5">
            <a:extLst>
              <a:ext uri="{FF2B5EF4-FFF2-40B4-BE49-F238E27FC236}">
                <a16:creationId xmlns:a16="http://schemas.microsoft.com/office/drawing/2014/main" id="{138DF092-9548-D37A-05A3-2E8E3D6AB945}"/>
              </a:ext>
            </a:extLst>
          </p:cNvPr>
          <p:cNvSpPr txBox="1"/>
          <p:nvPr/>
        </p:nvSpPr>
        <p:spPr>
          <a:xfrm>
            <a:off x="723900" y="200037"/>
            <a:ext cx="8221582" cy="1631216"/>
          </a:xfrm>
          <a:prstGeom prst="rect">
            <a:avLst/>
          </a:prstGeom>
          <a:noFill/>
        </p:spPr>
        <p:txBody>
          <a:bodyPr wrap="square" rtlCol="0">
            <a:spAutoFit/>
          </a:bodyPr>
          <a:lstStyle/>
          <a:p>
            <a:r>
              <a:rPr lang="en-US" sz="5000" b="1" dirty="0">
                <a:solidFill>
                  <a:srgbClr val="92552C"/>
                </a:solidFill>
                <a:latin typeface="+mj-lt"/>
              </a:rPr>
              <a:t>P</a:t>
            </a:r>
            <a:r>
              <a:rPr lang="en-US" sz="5000" dirty="0">
                <a:solidFill>
                  <a:srgbClr val="92552C"/>
                </a:solidFill>
                <a:latin typeface="+mj-lt"/>
              </a:rPr>
              <a:t>hilmont </a:t>
            </a:r>
            <a:r>
              <a:rPr lang="en-US" sz="5000" b="1" dirty="0">
                <a:solidFill>
                  <a:srgbClr val="92552C"/>
                </a:solidFill>
                <a:latin typeface="+mj-lt"/>
              </a:rPr>
              <a:t>L</a:t>
            </a:r>
            <a:r>
              <a:rPr lang="en-US" sz="5000" dirty="0">
                <a:solidFill>
                  <a:srgbClr val="92552C"/>
                </a:solidFill>
                <a:latin typeface="+mj-lt"/>
              </a:rPr>
              <a:t>eadership </a:t>
            </a:r>
            <a:r>
              <a:rPr lang="en-US" sz="5000" b="1" dirty="0">
                <a:solidFill>
                  <a:srgbClr val="92552C"/>
                </a:solidFill>
                <a:latin typeface="+mj-lt"/>
              </a:rPr>
              <a:t>C</a:t>
            </a:r>
            <a:r>
              <a:rPr lang="en-US" sz="5000" dirty="0">
                <a:solidFill>
                  <a:srgbClr val="92552C"/>
                </a:solidFill>
                <a:latin typeface="+mj-lt"/>
              </a:rPr>
              <a:t>hallenge</a:t>
            </a:r>
          </a:p>
        </p:txBody>
      </p:sp>
      <p:pic>
        <p:nvPicPr>
          <p:cNvPr id="11" name="Picture 10">
            <a:extLst>
              <a:ext uri="{FF2B5EF4-FFF2-40B4-BE49-F238E27FC236}">
                <a16:creationId xmlns:a16="http://schemas.microsoft.com/office/drawing/2014/main" id="{930F9AB8-2DEF-2C29-AE14-FFEDB07472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202" y="1688565"/>
            <a:ext cx="9408404" cy="2490376"/>
          </a:xfrm>
          <a:prstGeom prst="rect">
            <a:avLst/>
          </a:prstGeom>
          <a:effectLst>
            <a:softEdge rad="63500"/>
          </a:effectLst>
        </p:spPr>
      </p:pic>
      <p:sp>
        <p:nvSpPr>
          <p:cNvPr id="5" name="TextBox 4">
            <a:extLst>
              <a:ext uri="{FF2B5EF4-FFF2-40B4-BE49-F238E27FC236}">
                <a16:creationId xmlns:a16="http://schemas.microsoft.com/office/drawing/2014/main" id="{7888B5BF-D49D-5452-D2AA-176DDC8A3484}"/>
              </a:ext>
            </a:extLst>
          </p:cNvPr>
          <p:cNvSpPr txBox="1"/>
          <p:nvPr/>
        </p:nvSpPr>
        <p:spPr>
          <a:xfrm>
            <a:off x="4572000" y="5667469"/>
            <a:ext cx="4227968" cy="369332"/>
          </a:xfrm>
          <a:prstGeom prst="rect">
            <a:avLst/>
          </a:prstGeom>
          <a:noFill/>
        </p:spPr>
        <p:txBody>
          <a:bodyPr wrap="square" rtlCol="0">
            <a:spAutoFit/>
          </a:bodyPr>
          <a:lstStyle/>
          <a:p>
            <a:r>
              <a:rPr lang="en-US" dirty="0">
                <a:solidFill>
                  <a:srgbClr val="92552C"/>
                </a:solidFill>
                <a:latin typeface="+mj-lt"/>
              </a:rPr>
              <a:t>* Do not have to have complete ticket</a:t>
            </a:r>
          </a:p>
        </p:txBody>
      </p:sp>
    </p:spTree>
    <p:extLst>
      <p:ext uri="{BB962C8B-B14F-4D97-AF65-F5344CB8AC3E}">
        <p14:creationId xmlns:p14="http://schemas.microsoft.com/office/powerpoint/2010/main" val="144561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AA22FBA-A3E7-9A56-A2DE-E12065858A12}"/>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524107" y="1536493"/>
            <a:ext cx="1155504" cy="1865973"/>
          </a:xfrm>
          <a:prstGeom prst="rect">
            <a:avLst/>
          </a:prstGeom>
        </p:spPr>
      </p:pic>
      <p:sp>
        <p:nvSpPr>
          <p:cNvPr id="2" name="Title 1">
            <a:extLst>
              <a:ext uri="{FF2B5EF4-FFF2-40B4-BE49-F238E27FC236}">
                <a16:creationId xmlns:a16="http://schemas.microsoft.com/office/drawing/2014/main" id="{9EA5C975-0B4B-95BA-A26E-F1C08148B9B0}"/>
              </a:ext>
            </a:extLst>
          </p:cNvPr>
          <p:cNvSpPr>
            <a:spLocks noGrp="1"/>
          </p:cNvSpPr>
          <p:nvPr>
            <p:ph type="title"/>
          </p:nvPr>
        </p:nvSpPr>
        <p:spPr>
          <a:xfrm>
            <a:off x="524107" y="553066"/>
            <a:ext cx="7886700" cy="888205"/>
          </a:xfrm>
        </p:spPr>
        <p:txBody>
          <a:bodyPr>
            <a:normAutofit fontScale="90000"/>
          </a:bodyPr>
          <a:lstStyle/>
          <a:p>
            <a:r>
              <a:rPr lang="en-US" b="1" dirty="0"/>
              <a:t>PTC Two Step Registration</a:t>
            </a:r>
            <a:br>
              <a:rPr lang="en-US" b="1" dirty="0"/>
            </a:br>
            <a:endParaRPr lang="en-US" b="1" dirty="0"/>
          </a:p>
        </p:txBody>
      </p:sp>
      <p:sp>
        <p:nvSpPr>
          <p:cNvPr id="3" name="Content Placeholder 2">
            <a:extLst>
              <a:ext uri="{FF2B5EF4-FFF2-40B4-BE49-F238E27FC236}">
                <a16:creationId xmlns:a16="http://schemas.microsoft.com/office/drawing/2014/main" id="{8C407C59-2EB5-3C19-39C2-291D2034B1C7}"/>
              </a:ext>
            </a:extLst>
          </p:cNvPr>
          <p:cNvSpPr>
            <a:spLocks noGrp="1"/>
          </p:cNvSpPr>
          <p:nvPr>
            <p:ph idx="1"/>
          </p:nvPr>
        </p:nvSpPr>
        <p:spPr>
          <a:xfrm>
            <a:off x="2072795" y="2195228"/>
            <a:ext cx="6938847" cy="4351338"/>
          </a:xfrm>
        </p:spPr>
        <p:txBody>
          <a:bodyPr/>
          <a:lstStyle/>
          <a:p>
            <a:pPr marL="0" indent="0">
              <a:buNone/>
            </a:pPr>
            <a:r>
              <a:rPr lang="en-US" dirty="0"/>
              <a:t>Register for your activity </a:t>
            </a:r>
            <a:br>
              <a:rPr lang="en-US" dirty="0"/>
            </a:br>
            <a:endParaRPr lang="en-US" dirty="0"/>
          </a:p>
          <a:p>
            <a:pPr marL="0" indent="0">
              <a:buNone/>
            </a:pPr>
            <a:r>
              <a:rPr lang="en-US" u="sng" dirty="0">
                <a:solidFill>
                  <a:srgbClr val="0000EE"/>
                </a:solidFill>
              </a:rPr>
              <a:t>Campspot</a:t>
            </a:r>
            <a:r>
              <a:rPr lang="en-US" dirty="0"/>
              <a:t> for your PTC accommodations</a:t>
            </a:r>
          </a:p>
        </p:txBody>
      </p:sp>
      <p:pic>
        <p:nvPicPr>
          <p:cNvPr id="8" name="Graphic 7">
            <a:extLst>
              <a:ext uri="{FF2B5EF4-FFF2-40B4-BE49-F238E27FC236}">
                <a16:creationId xmlns:a16="http://schemas.microsoft.com/office/drawing/2014/main" id="{B45B4C32-2502-6856-1113-4B1A3429E649}"/>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flipH="1">
            <a:off x="524107" y="3461425"/>
            <a:ext cx="1155504" cy="1985713"/>
          </a:xfrm>
          <a:prstGeom prst="rect">
            <a:avLst/>
          </a:prstGeom>
        </p:spPr>
      </p:pic>
      <p:sp>
        <p:nvSpPr>
          <p:cNvPr id="9" name="TextBox 8">
            <a:extLst>
              <a:ext uri="{FF2B5EF4-FFF2-40B4-BE49-F238E27FC236}">
                <a16:creationId xmlns:a16="http://schemas.microsoft.com/office/drawing/2014/main" id="{BD65591B-E138-5D59-2290-1CE093A9FF9B}"/>
              </a:ext>
            </a:extLst>
          </p:cNvPr>
          <p:cNvSpPr txBox="1"/>
          <p:nvPr/>
        </p:nvSpPr>
        <p:spPr>
          <a:xfrm>
            <a:off x="874724" y="1841285"/>
            <a:ext cx="439079" cy="707886"/>
          </a:xfrm>
          <a:prstGeom prst="rect">
            <a:avLst/>
          </a:prstGeom>
          <a:noFill/>
        </p:spPr>
        <p:txBody>
          <a:bodyPr wrap="square" rtlCol="0">
            <a:spAutoFit/>
          </a:bodyPr>
          <a:lstStyle/>
          <a:p>
            <a:r>
              <a:rPr lang="en-US" sz="4000" dirty="0">
                <a:solidFill>
                  <a:schemeClr val="bg1"/>
                </a:solidFill>
              </a:rPr>
              <a:t>1</a:t>
            </a:r>
          </a:p>
        </p:txBody>
      </p:sp>
      <p:sp>
        <p:nvSpPr>
          <p:cNvPr id="10" name="TextBox 9">
            <a:extLst>
              <a:ext uri="{FF2B5EF4-FFF2-40B4-BE49-F238E27FC236}">
                <a16:creationId xmlns:a16="http://schemas.microsoft.com/office/drawing/2014/main" id="{DC86C04A-05C1-1D3B-156E-B8DECE4C7848}"/>
              </a:ext>
            </a:extLst>
          </p:cNvPr>
          <p:cNvSpPr txBox="1"/>
          <p:nvPr/>
        </p:nvSpPr>
        <p:spPr>
          <a:xfrm>
            <a:off x="917291" y="3746395"/>
            <a:ext cx="439079" cy="707886"/>
          </a:xfrm>
          <a:prstGeom prst="rect">
            <a:avLst/>
          </a:prstGeom>
          <a:noFill/>
        </p:spPr>
        <p:txBody>
          <a:bodyPr wrap="square" rtlCol="0">
            <a:spAutoFit/>
          </a:bodyPr>
          <a:lstStyle/>
          <a:p>
            <a:r>
              <a:rPr lang="en-US" sz="4000" dirty="0">
                <a:solidFill>
                  <a:schemeClr val="bg1"/>
                </a:solidFill>
              </a:rPr>
              <a:t>2</a:t>
            </a:r>
          </a:p>
        </p:txBody>
      </p:sp>
    </p:spTree>
    <p:extLst>
      <p:ext uri="{BB962C8B-B14F-4D97-AF65-F5344CB8AC3E}">
        <p14:creationId xmlns:p14="http://schemas.microsoft.com/office/powerpoint/2010/main" val="83343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162ACE-496D-4BBB-037D-91AE905AC8E6}"/>
              </a:ext>
            </a:extLst>
          </p:cNvPr>
          <p:cNvSpPr>
            <a:spLocks noGrp="1"/>
          </p:cNvSpPr>
          <p:nvPr>
            <p:ph type="title"/>
          </p:nvPr>
        </p:nvSpPr>
        <p:spPr>
          <a:xfrm>
            <a:off x="623887" y="3897296"/>
            <a:ext cx="8440213" cy="1600121"/>
          </a:xfrm>
        </p:spPr>
        <p:txBody>
          <a:bodyPr>
            <a:normAutofit/>
          </a:bodyPr>
          <a:lstStyle/>
          <a:p>
            <a:r>
              <a:rPr lang="en-US" dirty="0"/>
              <a:t>More Experiences</a:t>
            </a:r>
          </a:p>
        </p:txBody>
      </p:sp>
      <p:pic>
        <p:nvPicPr>
          <p:cNvPr id="6" name="Picture 5">
            <a:extLst>
              <a:ext uri="{FF2B5EF4-FFF2-40B4-BE49-F238E27FC236}">
                <a16:creationId xmlns:a16="http://schemas.microsoft.com/office/drawing/2014/main" id="{B013BFFC-1DDC-8745-1995-A804D18685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3370" y="130008"/>
            <a:ext cx="9650740" cy="4210638"/>
          </a:xfrm>
          <a:prstGeom prst="rect">
            <a:avLst/>
          </a:prstGeom>
          <a:effectLst>
            <a:softEdge rad="63500"/>
          </a:effectLst>
        </p:spPr>
      </p:pic>
    </p:spTree>
    <p:extLst>
      <p:ext uri="{BB962C8B-B14F-4D97-AF65-F5344CB8AC3E}">
        <p14:creationId xmlns:p14="http://schemas.microsoft.com/office/powerpoint/2010/main" val="367947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6AA2F-8376-529C-26C9-8DDE76234EA5}"/>
              </a:ext>
            </a:extLst>
          </p:cNvPr>
          <p:cNvSpPr>
            <a:spLocks noGrp="1"/>
          </p:cNvSpPr>
          <p:nvPr>
            <p:ph type="title"/>
          </p:nvPr>
        </p:nvSpPr>
        <p:spPr/>
        <p:txBody>
          <a:bodyPr/>
          <a:lstStyle/>
          <a:p>
            <a:r>
              <a:rPr lang="en-US" dirty="0"/>
              <a:t>Autumn Adventure</a:t>
            </a:r>
          </a:p>
        </p:txBody>
      </p:sp>
      <p:sp>
        <p:nvSpPr>
          <p:cNvPr id="3" name="Content Placeholder 2">
            <a:extLst>
              <a:ext uri="{FF2B5EF4-FFF2-40B4-BE49-F238E27FC236}">
                <a16:creationId xmlns:a16="http://schemas.microsoft.com/office/drawing/2014/main" id="{39D35234-5ECD-7114-6FC5-87DD7A448FD2}"/>
              </a:ext>
            </a:extLst>
          </p:cNvPr>
          <p:cNvSpPr>
            <a:spLocks noGrp="1"/>
          </p:cNvSpPr>
          <p:nvPr>
            <p:ph idx="1"/>
          </p:nvPr>
        </p:nvSpPr>
        <p:spPr>
          <a:xfrm>
            <a:off x="4694662" y="1825625"/>
            <a:ext cx="3820687" cy="4351338"/>
          </a:xfrm>
        </p:spPr>
        <p:txBody>
          <a:bodyPr/>
          <a:lstStyle/>
          <a:p>
            <a:pPr marL="457200" indent="-457200"/>
            <a:r>
              <a:rPr lang="en-US" dirty="0"/>
              <a:t>Fall scenery</a:t>
            </a:r>
          </a:p>
          <a:p>
            <a:pPr marL="457200" indent="-457200"/>
            <a:r>
              <a:rPr lang="en-US" dirty="0"/>
              <a:t>Choose your route</a:t>
            </a:r>
          </a:p>
          <a:p>
            <a:pPr marL="457200" indent="-457200"/>
            <a:r>
              <a:rPr lang="en-US" dirty="0"/>
              <a:t>Scouters or family groups</a:t>
            </a:r>
          </a:p>
          <a:p>
            <a:pPr marL="457200" indent="-457200"/>
            <a:r>
              <a:rPr lang="en-US" dirty="0"/>
              <a:t>Per person daily fee</a:t>
            </a:r>
          </a:p>
        </p:txBody>
      </p:sp>
      <p:pic>
        <p:nvPicPr>
          <p:cNvPr id="4" name="Picture 2" descr="F:\PHOTOS\Autumn Adventure\2nd season 2009 Meg 077.jpg">
            <a:extLst>
              <a:ext uri="{FF2B5EF4-FFF2-40B4-BE49-F238E27FC236}">
                <a16:creationId xmlns:a16="http://schemas.microsoft.com/office/drawing/2014/main" id="{129D9A44-9E3D-F2FF-5DDC-01AC5FBB7CD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200" y="1825625"/>
            <a:ext cx="4368800" cy="32766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24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F5FEE-7703-812A-6C98-FD82DCF24687}"/>
              </a:ext>
            </a:extLst>
          </p:cNvPr>
          <p:cNvSpPr>
            <a:spLocks noGrp="1"/>
          </p:cNvSpPr>
          <p:nvPr>
            <p:ph type="title"/>
          </p:nvPr>
        </p:nvSpPr>
        <p:spPr/>
        <p:txBody>
          <a:bodyPr/>
          <a:lstStyle/>
          <a:p>
            <a:r>
              <a:rPr lang="en-US" dirty="0"/>
              <a:t>Sportsman Adventures</a:t>
            </a:r>
          </a:p>
        </p:txBody>
      </p:sp>
      <p:sp>
        <p:nvSpPr>
          <p:cNvPr id="3" name="Content Placeholder 2">
            <a:extLst>
              <a:ext uri="{FF2B5EF4-FFF2-40B4-BE49-F238E27FC236}">
                <a16:creationId xmlns:a16="http://schemas.microsoft.com/office/drawing/2014/main" id="{9978BFFE-779F-C8EA-42A9-0E20250364F8}"/>
              </a:ext>
            </a:extLst>
          </p:cNvPr>
          <p:cNvSpPr>
            <a:spLocks noGrp="1"/>
          </p:cNvSpPr>
          <p:nvPr>
            <p:ph idx="1"/>
          </p:nvPr>
        </p:nvSpPr>
        <p:spPr/>
        <p:txBody>
          <a:bodyPr/>
          <a:lstStyle/>
          <a:p>
            <a:r>
              <a:rPr lang="en-US" dirty="0"/>
              <a:t>Elk</a:t>
            </a:r>
          </a:p>
          <a:p>
            <a:r>
              <a:rPr lang="en-US" dirty="0"/>
              <a:t>Mule deer</a:t>
            </a:r>
          </a:p>
          <a:p>
            <a:r>
              <a:rPr lang="en-US" dirty="0"/>
              <a:t>Pronghorn</a:t>
            </a:r>
          </a:p>
          <a:p>
            <a:r>
              <a:rPr lang="en-US" dirty="0"/>
              <a:t>Bison</a:t>
            </a:r>
          </a:p>
          <a:p>
            <a:r>
              <a:rPr lang="en-US" dirty="0"/>
              <a:t>Turkey</a:t>
            </a:r>
          </a:p>
          <a:p>
            <a:r>
              <a:rPr lang="en-US" dirty="0"/>
              <a:t>Apply through your council</a:t>
            </a:r>
          </a:p>
        </p:txBody>
      </p:sp>
      <p:pic>
        <p:nvPicPr>
          <p:cNvPr id="4" name="Picture 2" descr="http://www.philmontscoutranch.org/filestore/philmont/photos/hunting/BigTrophy.jpg">
            <a:extLst>
              <a:ext uri="{FF2B5EF4-FFF2-40B4-BE49-F238E27FC236}">
                <a16:creationId xmlns:a16="http://schemas.microsoft.com/office/drawing/2014/main" id="{19FF737C-4AE7-AD1C-8141-73522C4B14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0958" y="1253331"/>
            <a:ext cx="3189052" cy="349799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66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526B-4D65-AF78-B756-5EDCC067B496}"/>
              </a:ext>
            </a:extLst>
          </p:cNvPr>
          <p:cNvSpPr>
            <a:spLocks noGrp="1"/>
          </p:cNvSpPr>
          <p:nvPr>
            <p:ph type="title"/>
          </p:nvPr>
        </p:nvSpPr>
        <p:spPr/>
        <p:txBody>
          <a:bodyPr/>
          <a:lstStyle/>
          <a:p>
            <a:r>
              <a:rPr lang="en-US" dirty="0"/>
              <a:t>Fly fishing invitational</a:t>
            </a:r>
          </a:p>
        </p:txBody>
      </p:sp>
      <p:sp>
        <p:nvSpPr>
          <p:cNvPr id="3" name="Content Placeholder 2">
            <a:extLst>
              <a:ext uri="{FF2B5EF4-FFF2-40B4-BE49-F238E27FC236}">
                <a16:creationId xmlns:a16="http://schemas.microsoft.com/office/drawing/2014/main" id="{91813F4D-A190-21D1-C7C3-EDC25876C55B}"/>
              </a:ext>
            </a:extLst>
          </p:cNvPr>
          <p:cNvSpPr>
            <a:spLocks noGrp="1"/>
          </p:cNvSpPr>
          <p:nvPr>
            <p:ph idx="1"/>
          </p:nvPr>
        </p:nvSpPr>
        <p:spPr>
          <a:xfrm>
            <a:off x="628650" y="1825625"/>
            <a:ext cx="4857750" cy="4351338"/>
          </a:xfrm>
        </p:spPr>
        <p:txBody>
          <a:bodyPr/>
          <a:lstStyle/>
          <a:p>
            <a:pPr marL="457200" indent="-457200"/>
            <a:r>
              <a:rPr lang="en-US" dirty="0"/>
              <a:t>In September</a:t>
            </a:r>
          </a:p>
          <a:p>
            <a:pPr marL="457200" indent="-457200"/>
            <a:r>
              <a:rPr lang="en-US" dirty="0"/>
              <a:t>Invite through Council</a:t>
            </a:r>
            <a:br>
              <a:rPr lang="en-US" dirty="0"/>
            </a:br>
            <a:r>
              <a:rPr lang="en-US" dirty="0"/>
              <a:t>Executive</a:t>
            </a:r>
          </a:p>
          <a:p>
            <a:pPr marL="457200" indent="-457200"/>
            <a:r>
              <a:rPr lang="en-US" dirty="0"/>
              <a:t>Incentive for  donors</a:t>
            </a:r>
          </a:p>
        </p:txBody>
      </p:sp>
      <p:pic>
        <p:nvPicPr>
          <p:cNvPr id="5" name="Picture 4" descr="A person fishing in the water&#10;&#10;AI-generated content may be incorrect.">
            <a:extLst>
              <a:ext uri="{FF2B5EF4-FFF2-40B4-BE49-F238E27FC236}">
                <a16:creationId xmlns:a16="http://schemas.microsoft.com/office/drawing/2014/main" id="{5537F466-3998-DA0D-1CF0-641F5BDCDE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7613" y="1461018"/>
            <a:ext cx="3712709" cy="4549490"/>
          </a:xfrm>
          <a:prstGeom prst="rect">
            <a:avLst/>
          </a:prstGeom>
          <a:effectLst>
            <a:softEdge rad="63500"/>
          </a:effectLst>
        </p:spPr>
      </p:pic>
    </p:spTree>
    <p:extLst>
      <p:ext uri="{BB962C8B-B14F-4D97-AF65-F5344CB8AC3E}">
        <p14:creationId xmlns:p14="http://schemas.microsoft.com/office/powerpoint/2010/main" val="15548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DB715-9DC9-A5C4-28C8-D8F47444F5D6}"/>
              </a:ext>
            </a:extLst>
          </p:cNvPr>
          <p:cNvSpPr>
            <a:spLocks noGrp="1"/>
          </p:cNvSpPr>
          <p:nvPr>
            <p:ph type="title"/>
          </p:nvPr>
        </p:nvSpPr>
        <p:spPr/>
        <p:txBody>
          <a:bodyPr>
            <a:normAutofit/>
          </a:bodyPr>
          <a:lstStyle/>
          <a:p>
            <a:r>
              <a:rPr lang="en-US" b="1" dirty="0">
                <a:solidFill>
                  <a:srgbClr val="92552C"/>
                </a:solidFill>
              </a:rPr>
              <a:t>A Generous Donation</a:t>
            </a:r>
            <a:endParaRPr lang="en-US" dirty="0"/>
          </a:p>
        </p:txBody>
      </p:sp>
      <p:sp>
        <p:nvSpPr>
          <p:cNvPr id="3" name="TextBox 2">
            <a:extLst>
              <a:ext uri="{FF2B5EF4-FFF2-40B4-BE49-F238E27FC236}">
                <a16:creationId xmlns:a16="http://schemas.microsoft.com/office/drawing/2014/main" id="{7387F860-A8F6-C49A-5FA0-AE8569B84174}"/>
              </a:ext>
            </a:extLst>
          </p:cNvPr>
          <p:cNvSpPr txBox="1"/>
          <p:nvPr/>
        </p:nvSpPr>
        <p:spPr>
          <a:xfrm>
            <a:off x="522902" y="1630096"/>
            <a:ext cx="4331200" cy="3914918"/>
          </a:xfrm>
          <a:prstGeom prst="rect">
            <a:avLst/>
          </a:prstGeom>
          <a:noFill/>
          <a:ln>
            <a:noFill/>
          </a:ln>
        </p:spPr>
        <p:txBody>
          <a:bodyPr wrap="square" rtlCol="0">
            <a:spAutoFit/>
          </a:bodyPr>
          <a:lstStyle/>
          <a:p>
            <a:pPr>
              <a:lnSpc>
                <a:spcPct val="120000"/>
              </a:lnSpc>
            </a:pPr>
            <a:r>
              <a:rPr lang="en-US" sz="2400" dirty="0">
                <a:solidFill>
                  <a:srgbClr val="92552C"/>
                </a:solidFill>
                <a:latin typeface="+mj-lt"/>
                <a:ea typeface="Source Sans Pro" panose="020B0503030403020204" pitchFamily="34" charset="0"/>
              </a:rPr>
              <a:t>“These properties are donated and dedicated to the Boy Scouts of America for the purpose of perpetuating faith, self-reliance, integrity and freedom…. </a:t>
            </a:r>
          </a:p>
          <a:p>
            <a:pPr>
              <a:lnSpc>
                <a:spcPct val="120000"/>
              </a:lnSpc>
            </a:pPr>
            <a:r>
              <a:rPr lang="en-US" sz="2400" dirty="0">
                <a:solidFill>
                  <a:srgbClr val="92552C"/>
                </a:solidFill>
                <a:latin typeface="+mj-lt"/>
                <a:ea typeface="Source Sans Pro" panose="020B0503030403020204" pitchFamily="34" charset="0"/>
              </a:rPr>
              <a:t>Waite Phillips, December 31,1941</a:t>
            </a:r>
          </a:p>
          <a:p>
            <a:endParaRPr lang="en-US" dirty="0"/>
          </a:p>
        </p:txBody>
      </p:sp>
      <p:pic>
        <p:nvPicPr>
          <p:cNvPr id="4" name="Picture 4" descr="http://ts1.mm.bing.net/th?&amp;id=HN.607993225679801954&amp;w=300&amp;h=300&amp;c=0&amp;pid=1.9&amp;rs=0&amp;p=0">
            <a:extLst>
              <a:ext uri="{FF2B5EF4-FFF2-40B4-BE49-F238E27FC236}">
                <a16:creationId xmlns:a16="http://schemas.microsoft.com/office/drawing/2014/main" id="{E9885F76-F5DC-EBA6-789A-1F3559246F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6024" y="2112930"/>
            <a:ext cx="4060935" cy="3114974"/>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F9FE846-791B-9DA3-6564-DD182615969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48463">
            <a:off x="5970616" y="1481509"/>
            <a:ext cx="2612987" cy="1132975"/>
          </a:xfrm>
          <a:prstGeom prst="rect">
            <a:avLst/>
          </a:prstGeom>
        </p:spPr>
      </p:pic>
    </p:spTree>
    <p:extLst>
      <p:ext uri="{BB962C8B-B14F-4D97-AF65-F5344CB8AC3E}">
        <p14:creationId xmlns:p14="http://schemas.microsoft.com/office/powerpoint/2010/main" val="67365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B59C6-ACCF-B7C9-3B7B-A92C8649A2DC}"/>
              </a:ext>
            </a:extLst>
          </p:cNvPr>
          <p:cNvSpPr>
            <a:spLocks noGrp="1"/>
          </p:cNvSpPr>
          <p:nvPr>
            <p:ph type="title"/>
          </p:nvPr>
        </p:nvSpPr>
        <p:spPr/>
        <p:txBody>
          <a:bodyPr/>
          <a:lstStyle/>
          <a:p>
            <a:r>
              <a:rPr lang="en-US" dirty="0"/>
              <a:t>Winter Adventure</a:t>
            </a:r>
          </a:p>
        </p:txBody>
      </p:sp>
      <p:sp>
        <p:nvSpPr>
          <p:cNvPr id="3" name="Content Placeholder 2">
            <a:extLst>
              <a:ext uri="{FF2B5EF4-FFF2-40B4-BE49-F238E27FC236}">
                <a16:creationId xmlns:a16="http://schemas.microsoft.com/office/drawing/2014/main" id="{38EE7A8B-74A8-593C-4FE5-D5D604603FAA}"/>
              </a:ext>
            </a:extLst>
          </p:cNvPr>
          <p:cNvSpPr>
            <a:spLocks noGrp="1"/>
          </p:cNvSpPr>
          <p:nvPr>
            <p:ph idx="1"/>
          </p:nvPr>
        </p:nvSpPr>
        <p:spPr>
          <a:xfrm>
            <a:off x="628650" y="1825625"/>
            <a:ext cx="4155223" cy="4351338"/>
          </a:xfrm>
        </p:spPr>
        <p:txBody>
          <a:bodyPr/>
          <a:lstStyle/>
          <a:p>
            <a:pPr marL="457200" indent="-457200"/>
            <a:r>
              <a:rPr lang="en-US" dirty="0"/>
              <a:t>Learn cold weather camping</a:t>
            </a:r>
          </a:p>
          <a:p>
            <a:pPr marL="457200" indent="-457200"/>
            <a:r>
              <a:rPr lang="en-US" dirty="0"/>
              <a:t>Skiing and S.A.R. activities</a:t>
            </a:r>
          </a:p>
          <a:p>
            <a:pPr marL="457200" indent="-457200"/>
            <a:r>
              <a:rPr lang="en-US" dirty="0"/>
              <a:t>Philmont provides gear</a:t>
            </a:r>
          </a:p>
        </p:txBody>
      </p:sp>
      <p:pic>
        <p:nvPicPr>
          <p:cNvPr id="4" name="Picture 3">
            <a:extLst>
              <a:ext uri="{FF2B5EF4-FFF2-40B4-BE49-F238E27FC236}">
                <a16:creationId xmlns:a16="http://schemas.microsoft.com/office/drawing/2014/main" id="{8FD10351-5F15-561D-3117-5FF9FBDCE6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3873" y="1825625"/>
            <a:ext cx="3986424" cy="3712885"/>
          </a:xfrm>
          <a:prstGeom prst="rect">
            <a:avLst/>
          </a:prstGeom>
          <a:effectLst>
            <a:softEdge rad="63500"/>
          </a:effectLst>
        </p:spPr>
      </p:pic>
    </p:spTree>
    <p:extLst>
      <p:ext uri="{BB962C8B-B14F-4D97-AF65-F5344CB8AC3E}">
        <p14:creationId xmlns:p14="http://schemas.microsoft.com/office/powerpoint/2010/main" val="410264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4E3BC4-B6D1-9B75-A8BB-1D695D950D82}"/>
              </a:ext>
            </a:extLst>
          </p:cNvPr>
          <p:cNvSpPr>
            <a:spLocks noGrp="1"/>
          </p:cNvSpPr>
          <p:nvPr>
            <p:ph type="title"/>
          </p:nvPr>
        </p:nvSpPr>
        <p:spPr/>
        <p:txBody>
          <a:bodyPr>
            <a:normAutofit/>
          </a:bodyPr>
          <a:lstStyle/>
          <a:p>
            <a:r>
              <a:rPr lang="en-US" dirty="0"/>
              <a:t>Seasonal Jobs</a:t>
            </a:r>
          </a:p>
        </p:txBody>
      </p:sp>
      <p:pic>
        <p:nvPicPr>
          <p:cNvPr id="6" name="Picture 5" descr="A picture containing person, outdoor&#10;&#10;Description automatically generated">
            <a:extLst>
              <a:ext uri="{FF2B5EF4-FFF2-40B4-BE49-F238E27FC236}">
                <a16:creationId xmlns:a16="http://schemas.microsoft.com/office/drawing/2014/main" id="{081CAC30-BDC3-8E10-E68B-D3EF04E462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2361" y="662865"/>
            <a:ext cx="6029114" cy="4024754"/>
          </a:xfrm>
          <a:prstGeom prst="rect">
            <a:avLst/>
          </a:prstGeom>
          <a:effectLst>
            <a:softEdge rad="63500"/>
          </a:effectLst>
        </p:spPr>
      </p:pic>
    </p:spTree>
    <p:extLst>
      <p:ext uri="{BB962C8B-B14F-4D97-AF65-F5344CB8AC3E}">
        <p14:creationId xmlns:p14="http://schemas.microsoft.com/office/powerpoint/2010/main" val="258685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7BDA2-928B-1CA2-52D4-2ABA4AF7F12A}"/>
              </a:ext>
            </a:extLst>
          </p:cNvPr>
          <p:cNvSpPr>
            <a:spLocks noGrp="1"/>
          </p:cNvSpPr>
          <p:nvPr>
            <p:ph type="title"/>
          </p:nvPr>
        </p:nvSpPr>
        <p:spPr/>
        <p:txBody>
          <a:bodyPr/>
          <a:lstStyle/>
          <a:p>
            <a:r>
              <a:rPr lang="en-US" dirty="0"/>
              <a:t>Positions available</a:t>
            </a:r>
          </a:p>
        </p:txBody>
      </p:sp>
      <p:sp>
        <p:nvSpPr>
          <p:cNvPr id="3" name="Content Placeholder 2">
            <a:extLst>
              <a:ext uri="{FF2B5EF4-FFF2-40B4-BE49-F238E27FC236}">
                <a16:creationId xmlns:a16="http://schemas.microsoft.com/office/drawing/2014/main" id="{53006F16-BA52-F54A-3004-8A838FDF3A97}"/>
              </a:ext>
            </a:extLst>
          </p:cNvPr>
          <p:cNvSpPr>
            <a:spLocks noGrp="1"/>
          </p:cNvSpPr>
          <p:nvPr>
            <p:ph idx="1"/>
          </p:nvPr>
        </p:nvSpPr>
        <p:spPr>
          <a:xfrm>
            <a:off x="628649" y="1468786"/>
            <a:ext cx="3619965" cy="4351338"/>
          </a:xfrm>
        </p:spPr>
        <p:txBody>
          <a:bodyPr>
            <a:normAutofit fontScale="77500" lnSpcReduction="20000"/>
          </a:bodyPr>
          <a:lstStyle/>
          <a:p>
            <a:pPr marL="461963" indent="-406400"/>
            <a:r>
              <a:rPr lang="en-US" dirty="0"/>
              <a:t>Rangers</a:t>
            </a:r>
          </a:p>
          <a:p>
            <a:pPr marL="461963" indent="-406400"/>
            <a:r>
              <a:rPr lang="en-US" dirty="0"/>
              <a:t>Program camps</a:t>
            </a:r>
          </a:p>
          <a:p>
            <a:pPr marL="461963" indent="-406400"/>
            <a:r>
              <a:rPr lang="en-US" dirty="0"/>
              <a:t>Living history</a:t>
            </a:r>
          </a:p>
          <a:p>
            <a:pPr marL="461963" indent="-406400"/>
            <a:r>
              <a:rPr lang="en-US" dirty="0"/>
              <a:t>Customer service</a:t>
            </a:r>
          </a:p>
          <a:p>
            <a:pPr marL="461963" indent="-406400"/>
            <a:r>
              <a:rPr lang="en-US" dirty="0"/>
              <a:t>Retail operations</a:t>
            </a:r>
          </a:p>
          <a:p>
            <a:pPr marL="461963" indent="-406400"/>
            <a:r>
              <a:rPr lang="en-US" dirty="0"/>
              <a:t>Maintenance</a:t>
            </a:r>
          </a:p>
          <a:p>
            <a:pPr marL="461963" indent="-406400"/>
            <a:r>
              <a:rPr lang="en-US" dirty="0"/>
              <a:t>Many more!</a:t>
            </a:r>
          </a:p>
        </p:txBody>
      </p:sp>
      <p:pic>
        <p:nvPicPr>
          <p:cNvPr id="5" name="Picture 4" descr="https://registerphilmont.org/philmontphotos/pics/Campfires/Pueblano%20Campfire_thumbnail.jpg">
            <a:extLst>
              <a:ext uri="{FF2B5EF4-FFF2-40B4-BE49-F238E27FC236}">
                <a16:creationId xmlns:a16="http://schemas.microsoft.com/office/drawing/2014/main" id="{FC9C0EE5-FF98-9D4B-ED04-7FC5630DB87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95388" y="1468786"/>
            <a:ext cx="4000497" cy="32004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69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456DCE-3679-5007-1816-8A1B6E8BD7CD}"/>
              </a:ext>
            </a:extLst>
          </p:cNvPr>
          <p:cNvSpPr>
            <a:spLocks noGrp="1"/>
          </p:cNvSpPr>
          <p:nvPr>
            <p:ph type="title"/>
          </p:nvPr>
        </p:nvSpPr>
        <p:spPr>
          <a:xfrm>
            <a:off x="628650" y="365126"/>
            <a:ext cx="7886700" cy="1017625"/>
          </a:xfrm>
        </p:spPr>
        <p:txBody>
          <a:bodyPr/>
          <a:lstStyle/>
          <a:p>
            <a:r>
              <a:rPr lang="en-US" dirty="0"/>
              <a:t>Job basics</a:t>
            </a:r>
          </a:p>
        </p:txBody>
      </p:sp>
      <p:sp>
        <p:nvSpPr>
          <p:cNvPr id="5" name="Content Placeholder 4">
            <a:extLst>
              <a:ext uri="{FF2B5EF4-FFF2-40B4-BE49-F238E27FC236}">
                <a16:creationId xmlns:a16="http://schemas.microsoft.com/office/drawing/2014/main" id="{02E641F7-9DE6-EF36-10FD-7A3E579D1DDF}"/>
              </a:ext>
            </a:extLst>
          </p:cNvPr>
          <p:cNvSpPr>
            <a:spLocks noGrp="1"/>
          </p:cNvSpPr>
          <p:nvPr>
            <p:ph idx="1"/>
          </p:nvPr>
        </p:nvSpPr>
        <p:spPr>
          <a:xfrm>
            <a:off x="4783872" y="1382751"/>
            <a:ext cx="4092499" cy="4794212"/>
          </a:xfrm>
        </p:spPr>
        <p:txBody>
          <a:bodyPr>
            <a:normAutofit fontScale="92500" lnSpcReduction="10000"/>
          </a:bodyPr>
          <a:lstStyle/>
          <a:p>
            <a:pPr marL="457200" indent="-457200"/>
            <a:r>
              <a:rPr lang="en-US" sz="4000" dirty="0">
                <a:ea typeface="Source Sans Pro" panose="020B0503030403020204" pitchFamily="34" charset="0"/>
              </a:rPr>
              <a:t>18 and up</a:t>
            </a:r>
          </a:p>
          <a:p>
            <a:pPr marL="457200" indent="-457200"/>
            <a:r>
              <a:rPr lang="en-US" sz="4000" dirty="0">
                <a:ea typeface="Source Sans Pro" panose="020B0503030403020204" pitchFamily="34" charset="0"/>
              </a:rPr>
              <a:t>Co-ed</a:t>
            </a:r>
          </a:p>
          <a:p>
            <a:pPr marL="457200" indent="-457200"/>
            <a:r>
              <a:rPr lang="en-US" sz="4000" dirty="0">
                <a:ea typeface="Source Sans Pro" panose="020B0503030403020204" pitchFamily="34" charset="0"/>
              </a:rPr>
              <a:t>No scouting experience required</a:t>
            </a:r>
          </a:p>
          <a:p>
            <a:pPr marL="457200" indent="-457200"/>
            <a:r>
              <a:rPr lang="en-US" sz="4000" dirty="0">
                <a:ea typeface="Source Sans Pro" panose="020B0503030403020204" pitchFamily="34" charset="0"/>
              </a:rPr>
              <a:t>Housing and food provided</a:t>
            </a:r>
          </a:p>
          <a:p>
            <a:pPr marL="457200" indent="-457200"/>
            <a:r>
              <a:rPr lang="en-US" sz="4000" dirty="0">
                <a:ea typeface="Source Sans Pro" panose="020B0503030403020204" pitchFamily="34" charset="0"/>
              </a:rPr>
              <a:t>May earn academic credit</a:t>
            </a:r>
          </a:p>
        </p:txBody>
      </p:sp>
      <p:pic>
        <p:nvPicPr>
          <p:cNvPr id="8" name="Picture 7">
            <a:extLst>
              <a:ext uri="{FF2B5EF4-FFF2-40B4-BE49-F238E27FC236}">
                <a16:creationId xmlns:a16="http://schemas.microsoft.com/office/drawing/2014/main" id="{7259165F-079B-5D02-1000-8E62416C75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970" y="1299940"/>
            <a:ext cx="3324788" cy="4032492"/>
          </a:xfrm>
          <a:prstGeom prst="rect">
            <a:avLst/>
          </a:prstGeom>
          <a:effectLst>
            <a:softEdge rad="63500"/>
          </a:effectLst>
        </p:spPr>
      </p:pic>
    </p:spTree>
    <p:extLst>
      <p:ext uri="{BB962C8B-B14F-4D97-AF65-F5344CB8AC3E}">
        <p14:creationId xmlns:p14="http://schemas.microsoft.com/office/powerpoint/2010/main" val="383734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6469-A1BB-272D-4913-6DF36BD6339F}"/>
              </a:ext>
            </a:extLst>
          </p:cNvPr>
          <p:cNvSpPr>
            <a:spLocks noGrp="1"/>
          </p:cNvSpPr>
          <p:nvPr>
            <p:ph type="title"/>
          </p:nvPr>
        </p:nvSpPr>
        <p:spPr/>
        <p:txBody>
          <a:bodyPr/>
          <a:lstStyle/>
          <a:p>
            <a:r>
              <a:rPr lang="en-US" dirty="0"/>
              <a:t>Job perks!</a:t>
            </a:r>
          </a:p>
        </p:txBody>
      </p:sp>
      <p:sp>
        <p:nvSpPr>
          <p:cNvPr id="3" name="Content Placeholder 2">
            <a:extLst>
              <a:ext uri="{FF2B5EF4-FFF2-40B4-BE49-F238E27FC236}">
                <a16:creationId xmlns:a16="http://schemas.microsoft.com/office/drawing/2014/main" id="{61782293-F115-C0A1-1A08-ECC0A6C08CC6}"/>
              </a:ext>
            </a:extLst>
          </p:cNvPr>
          <p:cNvSpPr>
            <a:spLocks noGrp="1"/>
          </p:cNvSpPr>
          <p:nvPr>
            <p:ph idx="1"/>
          </p:nvPr>
        </p:nvSpPr>
        <p:spPr>
          <a:xfrm>
            <a:off x="4340647" y="1379575"/>
            <a:ext cx="4588657" cy="4672339"/>
          </a:xfrm>
        </p:spPr>
        <p:txBody>
          <a:bodyPr>
            <a:normAutofit/>
          </a:bodyPr>
          <a:lstStyle/>
          <a:p>
            <a:pPr marL="461963" indent="-461963">
              <a:lnSpc>
                <a:spcPct val="100000"/>
              </a:lnSpc>
            </a:pPr>
            <a:r>
              <a:rPr lang="en-US" dirty="0"/>
              <a:t>25% free time</a:t>
            </a:r>
          </a:p>
          <a:p>
            <a:pPr marL="1361758" lvl="1" indent="-461963">
              <a:lnSpc>
                <a:spcPct val="100000"/>
              </a:lnSpc>
            </a:pPr>
            <a:r>
              <a:rPr lang="en-US" dirty="0"/>
              <a:t>Backcountry</a:t>
            </a:r>
            <a:br>
              <a:rPr lang="en-US" dirty="0"/>
            </a:br>
            <a:r>
              <a:rPr lang="en-US" dirty="0"/>
              <a:t>opportunities</a:t>
            </a:r>
          </a:p>
          <a:p>
            <a:pPr marL="461963" indent="-461963">
              <a:lnSpc>
                <a:spcPct val="100000"/>
              </a:lnSpc>
            </a:pPr>
            <a:r>
              <a:rPr lang="en-US" dirty="0"/>
              <a:t>Staff wellness program</a:t>
            </a:r>
          </a:p>
          <a:p>
            <a:pPr marL="461963" indent="-461963">
              <a:lnSpc>
                <a:spcPct val="100000"/>
              </a:lnSpc>
            </a:pPr>
            <a:r>
              <a:rPr lang="en-US" dirty="0"/>
              <a:t>Life-time friendships</a:t>
            </a:r>
          </a:p>
          <a:p>
            <a:endParaRPr lang="en-US" dirty="0"/>
          </a:p>
        </p:txBody>
      </p:sp>
      <p:pic>
        <p:nvPicPr>
          <p:cNvPr id="4" name="Picture 6" descr="http://ts2.mm.bing.net/th?id=HN.608013944598695747&amp;pid=1.7">
            <a:extLst>
              <a:ext uri="{FF2B5EF4-FFF2-40B4-BE49-F238E27FC236}">
                <a16:creationId xmlns:a16="http://schemas.microsoft.com/office/drawing/2014/main" id="{1E6FED84-2FA6-83C1-6F95-38F5122CED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8988" y="3433169"/>
            <a:ext cx="3491659" cy="261874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Picture 5" descr="A group of people in green shirts&#10;&#10;AI-generated content may be incorrect.">
            <a:extLst>
              <a:ext uri="{FF2B5EF4-FFF2-40B4-BE49-F238E27FC236}">
                <a16:creationId xmlns:a16="http://schemas.microsoft.com/office/drawing/2014/main" id="{759D0033-9D8C-A588-B41C-E7E8EE21FF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7746" y="1379576"/>
            <a:ext cx="3657687" cy="2435700"/>
          </a:xfrm>
          <a:prstGeom prst="rect">
            <a:avLst/>
          </a:prstGeom>
          <a:effectLst>
            <a:softEdge rad="63500"/>
          </a:effectLst>
        </p:spPr>
      </p:pic>
    </p:spTree>
    <p:extLst>
      <p:ext uri="{BB962C8B-B14F-4D97-AF65-F5344CB8AC3E}">
        <p14:creationId xmlns:p14="http://schemas.microsoft.com/office/powerpoint/2010/main" val="50601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D96D4-2F30-FCFD-440D-671BA07E26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0725" y="416619"/>
            <a:ext cx="5162548" cy="4677892"/>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D1880E8B-4383-508A-F109-D7107FE63DA7}"/>
              </a:ext>
            </a:extLst>
          </p:cNvPr>
          <p:cNvSpPr txBox="1"/>
          <p:nvPr/>
        </p:nvSpPr>
        <p:spPr>
          <a:xfrm>
            <a:off x="2048564" y="416619"/>
            <a:ext cx="5046870" cy="477054"/>
          </a:xfrm>
          <a:prstGeom prst="rect">
            <a:avLst/>
          </a:prstGeom>
          <a:noFill/>
        </p:spPr>
        <p:txBody>
          <a:bodyPr wrap="square" rtlCol="0">
            <a:spAutoFit/>
          </a:bodyPr>
          <a:lstStyle/>
          <a:p>
            <a:pPr algn="ctr"/>
            <a:r>
              <a:rPr lang="en-US" sz="2500" b="1" dirty="0">
                <a:solidFill>
                  <a:srgbClr val="FFFF00"/>
                </a:solidFill>
                <a:latin typeface="+mj-lt"/>
              </a:rPr>
              <a:t>I want to go back to Philmont!</a:t>
            </a:r>
          </a:p>
        </p:txBody>
      </p:sp>
      <p:sp>
        <p:nvSpPr>
          <p:cNvPr id="6" name="TextBox 5">
            <a:extLst>
              <a:ext uri="{FF2B5EF4-FFF2-40B4-BE49-F238E27FC236}">
                <a16:creationId xmlns:a16="http://schemas.microsoft.com/office/drawing/2014/main" id="{B75C5277-98E8-8143-3FA0-96E0378196CE}"/>
              </a:ext>
            </a:extLst>
          </p:cNvPr>
          <p:cNvSpPr txBox="1"/>
          <p:nvPr/>
        </p:nvSpPr>
        <p:spPr>
          <a:xfrm>
            <a:off x="206297" y="5094511"/>
            <a:ext cx="8731405" cy="1200329"/>
          </a:xfrm>
          <a:prstGeom prst="rect">
            <a:avLst/>
          </a:prstGeom>
          <a:noFill/>
        </p:spPr>
        <p:txBody>
          <a:bodyPr wrap="square" rtlCol="0">
            <a:spAutoFit/>
          </a:bodyPr>
          <a:lstStyle/>
          <a:p>
            <a:pPr algn="ctr"/>
            <a:r>
              <a:rPr lang="en-US" sz="4000" b="1" dirty="0">
                <a:solidFill>
                  <a:srgbClr val="92552C"/>
                </a:solidFill>
                <a:latin typeface="+mj-lt"/>
              </a:rPr>
              <a:t>Experiences that last a lifetime </a:t>
            </a:r>
            <a:r>
              <a:rPr lang="en-US" sz="3200" dirty="0">
                <a:solidFill>
                  <a:srgbClr val="92552C"/>
                </a:solidFill>
                <a:latin typeface="+mj-lt"/>
              </a:rPr>
              <a:t>www.philmontscoutranch.org</a:t>
            </a:r>
          </a:p>
        </p:txBody>
      </p:sp>
    </p:spTree>
    <p:extLst>
      <p:ext uri="{BB962C8B-B14F-4D97-AF65-F5344CB8AC3E}">
        <p14:creationId xmlns:p14="http://schemas.microsoft.com/office/powerpoint/2010/main" val="315159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9B3451-E078-DC68-89FF-27AC7CD93A02}"/>
              </a:ext>
            </a:extLst>
          </p:cNvPr>
          <p:cNvSpPr txBox="1"/>
          <p:nvPr/>
        </p:nvSpPr>
        <p:spPr>
          <a:xfrm>
            <a:off x="1244906" y="1531345"/>
            <a:ext cx="6621137" cy="1323439"/>
          </a:xfrm>
          <a:prstGeom prst="rect">
            <a:avLst/>
          </a:prstGeom>
          <a:noFill/>
        </p:spPr>
        <p:txBody>
          <a:bodyPr wrap="square" rtlCol="0">
            <a:spAutoFit/>
          </a:bodyPr>
          <a:lstStyle/>
          <a:p>
            <a:pPr algn="ctr"/>
            <a:r>
              <a:rPr lang="en-US" sz="8000" b="1" dirty="0">
                <a:solidFill>
                  <a:srgbClr val="92552C"/>
                </a:solidFill>
                <a:latin typeface="+mj-lt"/>
              </a:rPr>
              <a:t>Questions?</a:t>
            </a:r>
          </a:p>
        </p:txBody>
      </p:sp>
      <p:sp>
        <p:nvSpPr>
          <p:cNvPr id="6" name="TextBox 5">
            <a:extLst>
              <a:ext uri="{FF2B5EF4-FFF2-40B4-BE49-F238E27FC236}">
                <a16:creationId xmlns:a16="http://schemas.microsoft.com/office/drawing/2014/main" id="{5D7B56DA-272A-DBE2-9E60-4526854AF6A3}"/>
              </a:ext>
            </a:extLst>
          </p:cNvPr>
          <p:cNvSpPr txBox="1"/>
          <p:nvPr/>
        </p:nvSpPr>
        <p:spPr>
          <a:xfrm>
            <a:off x="6717160" y="5161703"/>
            <a:ext cx="2426840" cy="1200329"/>
          </a:xfrm>
          <a:prstGeom prst="rect">
            <a:avLst/>
          </a:prstGeom>
          <a:noFill/>
        </p:spPr>
        <p:txBody>
          <a:bodyPr wrap="square" rtlCol="0">
            <a:spAutoFit/>
          </a:bodyPr>
          <a:lstStyle/>
          <a:p>
            <a:r>
              <a:rPr lang="en-US" sz="1200" dirty="0">
                <a:solidFill>
                  <a:srgbClr val="92552C"/>
                </a:solidFill>
                <a:latin typeface="Source Sans Pro" panose="020B0503030403020204" pitchFamily="34" charset="0"/>
                <a:ea typeface="Source Sans Pro" panose="020B0503030403020204" pitchFamily="34" charset="0"/>
              </a:rPr>
              <a:t>PowerPoint by Tom Baltutis</a:t>
            </a:r>
          </a:p>
          <a:p>
            <a:r>
              <a:rPr lang="en-US" sz="1200" dirty="0">
                <a:solidFill>
                  <a:srgbClr val="92552C"/>
                </a:solidFill>
                <a:latin typeface="Source Sans Pro" panose="020B0503030403020204" pitchFamily="34" charset="0"/>
                <a:ea typeface="Source Sans Pro" panose="020B0503030403020204" pitchFamily="34" charset="0"/>
              </a:rPr>
              <a:t>Philmont Ambassador</a:t>
            </a:r>
          </a:p>
          <a:p>
            <a:r>
              <a:rPr lang="en-US" sz="1200" dirty="0">
                <a:solidFill>
                  <a:srgbClr val="92552C"/>
                </a:solidFill>
                <a:latin typeface="Source Sans Pro" panose="020B0503030403020204" pitchFamily="34" charset="0"/>
                <a:ea typeface="Source Sans Pro" panose="020B0503030403020204" pitchFamily="34" charset="0"/>
              </a:rPr>
              <a:t>Communications Coordinator</a:t>
            </a:r>
          </a:p>
          <a:p>
            <a:r>
              <a:rPr lang="en-US" sz="1200" dirty="0">
                <a:solidFill>
                  <a:srgbClr val="92552C"/>
                </a:solidFill>
                <a:latin typeface="Source Sans Pro" panose="020B0503030403020204" pitchFamily="34" charset="0"/>
                <a:ea typeface="Source Sans Pro" panose="020B0503030403020204" pitchFamily="34" charset="0"/>
              </a:rPr>
              <a:t>Rev. 3.2 August 2025 tfbaltutis@gmail.com</a:t>
            </a:r>
          </a:p>
          <a:p>
            <a:endParaRPr lang="en-US" sz="1200" dirty="0">
              <a:solidFill>
                <a:srgbClr val="92552C"/>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61155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02B21B-C0F2-98B6-D804-C2EF8FCA6722}"/>
              </a:ext>
            </a:extLst>
          </p:cNvPr>
          <p:cNvSpPr>
            <a:spLocks noGrp="1"/>
          </p:cNvSpPr>
          <p:nvPr>
            <p:ph type="title"/>
          </p:nvPr>
        </p:nvSpPr>
        <p:spPr>
          <a:xfrm>
            <a:off x="703787" y="4318611"/>
            <a:ext cx="8440213" cy="1043927"/>
          </a:xfrm>
        </p:spPr>
        <p:txBody>
          <a:bodyPr>
            <a:normAutofit/>
          </a:bodyPr>
          <a:lstStyle/>
          <a:p>
            <a:r>
              <a:rPr lang="en-US" dirty="0"/>
              <a:t>P</a:t>
            </a:r>
            <a:r>
              <a:rPr lang="en-US" b="1" dirty="0">
                <a:solidFill>
                  <a:srgbClr val="92552C"/>
                </a:solidFill>
              </a:rPr>
              <a:t>hilmont Adventures</a:t>
            </a:r>
            <a:endParaRPr lang="en-US" dirty="0"/>
          </a:p>
        </p:txBody>
      </p:sp>
      <p:pic>
        <p:nvPicPr>
          <p:cNvPr id="13" name="Picture 12" descr="A group of people walking with poles&#10;&#10;AI-generated content may be incorrect.">
            <a:extLst>
              <a:ext uri="{FF2B5EF4-FFF2-40B4-BE49-F238E27FC236}">
                <a16:creationId xmlns:a16="http://schemas.microsoft.com/office/drawing/2014/main" id="{8997DE9C-A94F-77AA-B1CA-5198EA72C4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734056" y="480667"/>
            <a:ext cx="3837944" cy="3837944"/>
          </a:xfrm>
          <a:prstGeom prst="rect">
            <a:avLst/>
          </a:prstGeom>
          <a:effectLst>
            <a:softEdge rad="63500"/>
          </a:effectLst>
        </p:spPr>
      </p:pic>
    </p:spTree>
    <p:extLst>
      <p:ext uri="{BB962C8B-B14F-4D97-AF65-F5344CB8AC3E}">
        <p14:creationId xmlns:p14="http://schemas.microsoft.com/office/powerpoint/2010/main" val="377509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2" descr="F:\PHOTOS\Marketing\IMG_94352.jpg">
            <a:extLst>
              <a:ext uri="{FF2B5EF4-FFF2-40B4-BE49-F238E27FC236}">
                <a16:creationId xmlns:a16="http://schemas.microsoft.com/office/drawing/2014/main" id="{5E4EBD90-E87D-8BB5-9F30-05B8A08B67C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1789" y="1613005"/>
            <a:ext cx="2966663" cy="416745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Picture 2" descr="http://ts1.mm.bing.net/th?&amp;id=HN.608047432455687095&amp;w=300&amp;h=300&amp;c=0&amp;pid=1.9&amp;rs=0&amp;p=0">
            <a:extLst>
              <a:ext uri="{FF2B5EF4-FFF2-40B4-BE49-F238E27FC236}">
                <a16:creationId xmlns:a16="http://schemas.microsoft.com/office/drawing/2014/main" id="{1ADAB7F7-AE33-388E-341F-A9649DDE1517}"/>
              </a:ext>
            </a:extLst>
          </p:cNvPr>
          <p:cNvPicPr>
            <a:picLocks noChangeAspect="1" noChangeArrowheads="1"/>
          </p:cNvPicPr>
          <p:nvPr/>
        </p:nvPicPr>
        <p:blipFill>
          <a:blip r:embed="rId4" cstate="email">
            <a:clrChange>
              <a:clrFrom>
                <a:srgbClr val="F3F4F9"/>
              </a:clrFrom>
              <a:clrTo>
                <a:srgbClr val="F3F4F9">
                  <a:alpha val="0"/>
                </a:srgbClr>
              </a:clrTo>
            </a:clrChange>
            <a:extLst>
              <a:ext uri="{28A0092B-C50C-407E-A947-70E740481C1C}">
                <a14:useLocalDpi xmlns:a14="http://schemas.microsoft.com/office/drawing/2010/main"/>
              </a:ext>
            </a:extLst>
          </a:blip>
          <a:srcRect/>
          <a:stretch>
            <a:fillRect/>
          </a:stretch>
        </p:blipFill>
        <p:spPr bwMode="auto">
          <a:xfrm>
            <a:off x="2924031" y="1521906"/>
            <a:ext cx="1647969" cy="268690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1">
            <a:extLst>
              <a:ext uri="{FF2B5EF4-FFF2-40B4-BE49-F238E27FC236}">
                <a16:creationId xmlns:a16="http://schemas.microsoft.com/office/drawing/2014/main" id="{64184AA1-326E-9227-BCC0-24C59DBE5736}"/>
              </a:ext>
            </a:extLst>
          </p:cNvPr>
          <p:cNvSpPr txBox="1">
            <a:spLocks/>
          </p:cNvSpPr>
          <p:nvPr/>
        </p:nvSpPr>
        <p:spPr>
          <a:xfrm>
            <a:off x="3990831" y="1690688"/>
            <a:ext cx="4867419" cy="3877815"/>
          </a:xfrm>
          <a:prstGeom prst="rect">
            <a:avLst/>
          </a:prstGeom>
        </p:spPr>
        <p:txBody>
          <a:bodyPr>
            <a:normAutofit/>
          </a:bodyPr>
          <a:lstStyle>
            <a:lvl1pPr marL="182880" indent="457200" algn="l" defTabSz="914400" rtl="0" eaLnBrk="1" latinLnBrk="0" hangingPunct="1">
              <a:lnSpc>
                <a:spcPct val="90000"/>
              </a:lnSpc>
              <a:spcBef>
                <a:spcPts val="1000"/>
              </a:spcBef>
              <a:buFontTx/>
              <a:buBlip>
                <a:blip r:embed="rId5"/>
              </a:buBlip>
              <a:defRPr sz="4000" kern="1200">
                <a:solidFill>
                  <a:srgbClr val="92552C"/>
                </a:solidFill>
                <a:latin typeface="+mn-lt"/>
                <a:ea typeface="+mn-ea"/>
                <a:cs typeface="+mn-cs"/>
              </a:defRPr>
            </a:lvl1pPr>
            <a:lvl2pPr marL="1082675" indent="-452438" algn="l" defTabSz="914400" rtl="0" eaLnBrk="1" latinLnBrk="0" hangingPunct="1">
              <a:lnSpc>
                <a:spcPct val="90000"/>
              </a:lnSpc>
              <a:spcBef>
                <a:spcPts val="500"/>
              </a:spcBef>
              <a:buClr>
                <a:srgbClr val="92552C"/>
              </a:buClr>
              <a:buFontTx/>
              <a:buBlip>
                <a:blip r:embed="rId5"/>
              </a:buBlip>
              <a:defRPr sz="3600" kern="1200">
                <a:solidFill>
                  <a:srgbClr val="92552C"/>
                </a:solidFill>
                <a:latin typeface="+mn-lt"/>
                <a:ea typeface="+mn-ea"/>
                <a:cs typeface="+mn-cs"/>
              </a:defRPr>
            </a:lvl2pPr>
            <a:lvl3pPr marL="1428750" indent="-346075" algn="l" defTabSz="914400" rtl="0" eaLnBrk="1" latinLnBrk="0" hangingPunct="1">
              <a:lnSpc>
                <a:spcPct val="90000"/>
              </a:lnSpc>
              <a:spcBef>
                <a:spcPts val="500"/>
              </a:spcBef>
              <a:buFontTx/>
              <a:buBlip>
                <a:blip r:embed="rId5"/>
              </a:buBlip>
              <a:tabLst>
                <a:tab pos="1314450" algn="l"/>
              </a:tabLst>
              <a:defRPr sz="3200" kern="1200">
                <a:solidFill>
                  <a:srgbClr val="92552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92552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2552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457200">
              <a:buBlip>
                <a:blip r:embed="rId6"/>
              </a:buBlip>
            </a:pPr>
            <a:r>
              <a:rPr lang="en-US" sz="3800" dirty="0">
                <a:latin typeface="+mj-lt"/>
                <a:ea typeface="Source Sans Pro" panose="020B0503030403020204" pitchFamily="34" charset="0"/>
              </a:rPr>
              <a:t>Mountain backpacking </a:t>
            </a:r>
          </a:p>
          <a:p>
            <a:pPr marL="914400" indent="-457200">
              <a:buBlip>
                <a:blip r:embed="rId6"/>
              </a:buBlip>
            </a:pPr>
            <a:r>
              <a:rPr lang="en-US" sz="3800" dirty="0">
                <a:latin typeface="+mj-lt"/>
                <a:ea typeface="Source Sans Pro" panose="020B0503030403020204" pitchFamily="34" charset="0"/>
              </a:rPr>
              <a:t>25 to &gt;70 miles</a:t>
            </a:r>
          </a:p>
          <a:p>
            <a:pPr marL="914400" indent="-457200">
              <a:buBlip>
                <a:blip r:embed="rId6"/>
              </a:buBlip>
            </a:pPr>
            <a:r>
              <a:rPr lang="en-US" sz="3800" dirty="0">
                <a:latin typeface="+mj-lt"/>
                <a:ea typeface="Source Sans Pro" panose="020B0503030403020204" pitchFamily="34" charset="0"/>
              </a:rPr>
              <a:t>Fantastic scenery</a:t>
            </a:r>
          </a:p>
          <a:p>
            <a:pPr marL="914400" indent="-457200">
              <a:buBlip>
                <a:blip r:embed="rId6"/>
              </a:buBlip>
            </a:pPr>
            <a:r>
              <a:rPr lang="en-US" sz="3800" dirty="0">
                <a:latin typeface="+mj-lt"/>
                <a:ea typeface="Source Sans Pro" panose="020B0503030403020204" pitchFamily="34" charset="0"/>
              </a:rPr>
              <a:t>Many activities</a:t>
            </a:r>
            <a:endParaRPr lang="en-US" sz="3800" dirty="0">
              <a:solidFill>
                <a:schemeClr val="accent1"/>
              </a:solidFill>
              <a:latin typeface="+mj-lt"/>
            </a:endParaRPr>
          </a:p>
        </p:txBody>
      </p:sp>
      <p:sp>
        <p:nvSpPr>
          <p:cNvPr id="10" name="Title 1">
            <a:extLst>
              <a:ext uri="{FF2B5EF4-FFF2-40B4-BE49-F238E27FC236}">
                <a16:creationId xmlns:a16="http://schemas.microsoft.com/office/drawing/2014/main" id="{03384A36-ACCD-F27F-2932-3465535C8DD2}"/>
              </a:ext>
            </a:extLst>
          </p:cNvPr>
          <p:cNvSpPr>
            <a:spLocks noGrp="1"/>
          </p:cNvSpPr>
          <p:nvPr>
            <p:ph type="title"/>
          </p:nvPr>
        </p:nvSpPr>
        <p:spPr>
          <a:xfrm>
            <a:off x="581025" y="365125"/>
            <a:ext cx="8562975" cy="1325563"/>
          </a:xfrm>
        </p:spPr>
        <p:txBody>
          <a:bodyPr>
            <a:normAutofit/>
          </a:bodyPr>
          <a:lstStyle/>
          <a:p>
            <a:r>
              <a:rPr lang="en-US" dirty="0"/>
              <a:t>7, 9 or 12 day Expeditions</a:t>
            </a:r>
          </a:p>
        </p:txBody>
      </p:sp>
    </p:spTree>
    <p:extLst>
      <p:ext uri="{BB962C8B-B14F-4D97-AF65-F5344CB8AC3E}">
        <p14:creationId xmlns:p14="http://schemas.microsoft.com/office/powerpoint/2010/main" val="16987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E44BC9-3D09-A1FA-5609-E81A6CBD804F}"/>
              </a:ext>
            </a:extLst>
          </p:cNvPr>
          <p:cNvSpPr txBox="1"/>
          <p:nvPr/>
        </p:nvSpPr>
        <p:spPr>
          <a:xfrm>
            <a:off x="110169" y="286439"/>
            <a:ext cx="8923662" cy="553998"/>
          </a:xfrm>
          <a:prstGeom prst="rect">
            <a:avLst/>
          </a:prstGeom>
          <a:noFill/>
        </p:spPr>
        <p:txBody>
          <a:bodyPr wrap="square" rtlCol="0">
            <a:spAutoFit/>
          </a:bodyPr>
          <a:lstStyle/>
          <a:p>
            <a:pPr algn="ctr"/>
            <a:r>
              <a:rPr lang="en-US" sz="3000" b="1" dirty="0">
                <a:solidFill>
                  <a:srgbClr val="92552C"/>
                </a:solidFill>
                <a:latin typeface="+mj-lt"/>
              </a:rPr>
              <a:t>Example 12 Day Trek – Challenging, 58 Miles  </a:t>
            </a:r>
          </a:p>
        </p:txBody>
      </p:sp>
      <p:pic>
        <p:nvPicPr>
          <p:cNvPr id="10" name="Picture 9">
            <a:extLst>
              <a:ext uri="{FF2B5EF4-FFF2-40B4-BE49-F238E27FC236}">
                <a16:creationId xmlns:a16="http://schemas.microsoft.com/office/drawing/2014/main" id="{423E5121-7316-357E-7996-C47A0AE8F36B}"/>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5421" y="1102922"/>
            <a:ext cx="5012675" cy="2753312"/>
          </a:xfrm>
          <a:prstGeom prst="rect">
            <a:avLst/>
          </a:prstGeom>
        </p:spPr>
      </p:pic>
      <p:pic>
        <p:nvPicPr>
          <p:cNvPr id="12" name="Picture 11">
            <a:extLst>
              <a:ext uri="{FF2B5EF4-FFF2-40B4-BE49-F238E27FC236}">
                <a16:creationId xmlns:a16="http://schemas.microsoft.com/office/drawing/2014/main" id="{2C67DA74-7595-D6E7-E01B-C6716507DAEB}"/>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9477" y="4081535"/>
            <a:ext cx="4440517" cy="1636359"/>
          </a:xfrm>
          <a:prstGeom prst="rect">
            <a:avLst/>
          </a:prstGeom>
        </p:spPr>
      </p:pic>
      <p:sp>
        <p:nvSpPr>
          <p:cNvPr id="17" name="TextBox 16">
            <a:extLst>
              <a:ext uri="{FF2B5EF4-FFF2-40B4-BE49-F238E27FC236}">
                <a16:creationId xmlns:a16="http://schemas.microsoft.com/office/drawing/2014/main" id="{2C910F0E-EC80-9C65-0602-D45A7E5BF3B2}"/>
              </a:ext>
            </a:extLst>
          </p:cNvPr>
          <p:cNvSpPr txBox="1"/>
          <p:nvPr/>
        </p:nvSpPr>
        <p:spPr>
          <a:xfrm>
            <a:off x="4396903" y="877621"/>
            <a:ext cx="4636928" cy="1569660"/>
          </a:xfrm>
          <a:prstGeom prst="rect">
            <a:avLst/>
          </a:prstGeom>
          <a:noFill/>
        </p:spPr>
        <p:txBody>
          <a:bodyPr wrap="square" rtlCol="0">
            <a:spAutoFit/>
          </a:bodyPr>
          <a:lstStyle/>
          <a:p>
            <a:r>
              <a:rPr lang="en-US" sz="2400" b="1" u="sng" dirty="0">
                <a:solidFill>
                  <a:srgbClr val="92552C"/>
                </a:solidFill>
                <a:latin typeface="+mj-lt"/>
              </a:rPr>
              <a:t>Camping &amp; Hiking Highlights</a:t>
            </a:r>
          </a:p>
          <a:p>
            <a:pPr marL="342900" indent="-342900">
              <a:buBlip>
                <a:blip r:embed="rId5"/>
              </a:buBlip>
            </a:pPr>
            <a:r>
              <a:rPr lang="en-US" sz="2400" dirty="0">
                <a:solidFill>
                  <a:srgbClr val="92552C"/>
                </a:solidFill>
                <a:latin typeface="+mj-lt"/>
              </a:rPr>
              <a:t>Baldy Mountain – 12,441 ft.</a:t>
            </a:r>
          </a:p>
          <a:p>
            <a:pPr marL="342900" indent="-342900">
              <a:buBlip>
                <a:blip r:embed="rId5"/>
              </a:buBlip>
            </a:pPr>
            <a:r>
              <a:rPr lang="en-US" sz="2400" dirty="0">
                <a:solidFill>
                  <a:srgbClr val="92552C"/>
                </a:solidFill>
                <a:latin typeface="+mj-lt"/>
              </a:rPr>
              <a:t>N &amp; S Ponil Canyons</a:t>
            </a:r>
          </a:p>
          <a:p>
            <a:pPr marL="342900" indent="-342900">
              <a:buBlip>
                <a:blip r:embed="rId5"/>
              </a:buBlip>
            </a:pPr>
            <a:r>
              <a:rPr lang="en-US" sz="2400" dirty="0">
                <a:solidFill>
                  <a:srgbClr val="92552C"/>
                </a:solidFill>
                <a:latin typeface="+mj-lt"/>
              </a:rPr>
              <a:t>Dean Skyline</a:t>
            </a:r>
          </a:p>
        </p:txBody>
      </p:sp>
      <p:sp>
        <p:nvSpPr>
          <p:cNvPr id="18" name="TextBox 17">
            <a:extLst>
              <a:ext uri="{FF2B5EF4-FFF2-40B4-BE49-F238E27FC236}">
                <a16:creationId xmlns:a16="http://schemas.microsoft.com/office/drawing/2014/main" id="{5CF15360-5793-9739-C3F3-8C21365233C9}"/>
              </a:ext>
            </a:extLst>
          </p:cNvPr>
          <p:cNvSpPr txBox="1"/>
          <p:nvPr/>
        </p:nvSpPr>
        <p:spPr>
          <a:xfrm>
            <a:off x="4396904" y="2783734"/>
            <a:ext cx="4636928" cy="3416320"/>
          </a:xfrm>
          <a:prstGeom prst="rect">
            <a:avLst/>
          </a:prstGeom>
          <a:noFill/>
        </p:spPr>
        <p:txBody>
          <a:bodyPr wrap="square" rtlCol="0">
            <a:spAutoFit/>
          </a:bodyPr>
          <a:lstStyle/>
          <a:p>
            <a:r>
              <a:rPr lang="en-US" sz="2400" b="1" u="sng" dirty="0">
                <a:solidFill>
                  <a:srgbClr val="92552C"/>
                </a:solidFill>
              </a:rPr>
              <a:t>Program Highlights</a:t>
            </a:r>
          </a:p>
          <a:p>
            <a:pPr marL="342900" indent="-342900">
              <a:buBlip>
                <a:blip r:embed="rId5"/>
              </a:buBlip>
            </a:pPr>
            <a:r>
              <a:rPr lang="en-US" sz="2400" dirty="0">
                <a:solidFill>
                  <a:srgbClr val="92552C"/>
                </a:solidFill>
                <a:latin typeface="+mj-lt"/>
              </a:rPr>
              <a:t>Horse rides</a:t>
            </a:r>
          </a:p>
          <a:p>
            <a:pPr marL="342900" indent="-342900">
              <a:buBlip>
                <a:blip r:embed="rId5"/>
              </a:buBlip>
            </a:pPr>
            <a:r>
              <a:rPr lang="en-US" sz="2400" dirty="0">
                <a:solidFill>
                  <a:srgbClr val="92552C"/>
                </a:solidFill>
                <a:latin typeface="+mj-lt"/>
              </a:rPr>
              <a:t>Baldy Gold Mine District</a:t>
            </a:r>
          </a:p>
          <a:p>
            <a:pPr marL="342900" indent="-342900">
              <a:buBlip>
                <a:blip r:embed="rId5"/>
              </a:buBlip>
            </a:pPr>
            <a:r>
              <a:rPr lang="en-US" sz="2400" dirty="0">
                <a:solidFill>
                  <a:srgbClr val="92552C"/>
                </a:solidFill>
                <a:latin typeface="+mj-lt"/>
              </a:rPr>
              <a:t>Continental Tie and Lumber</a:t>
            </a:r>
          </a:p>
          <a:p>
            <a:pPr marL="342900" indent="-342900">
              <a:buBlip>
                <a:blip r:embed="rId5"/>
              </a:buBlip>
            </a:pPr>
            <a:r>
              <a:rPr lang="en-US" sz="2400" dirty="0">
                <a:solidFill>
                  <a:srgbClr val="92552C"/>
                </a:solidFill>
                <a:latin typeface="+mj-lt"/>
              </a:rPr>
              <a:t>Rocky Mt. Fur Company</a:t>
            </a:r>
          </a:p>
          <a:p>
            <a:pPr marL="342900" indent="-342900">
              <a:buBlip>
                <a:blip r:embed="rId5"/>
              </a:buBlip>
            </a:pPr>
            <a:r>
              <a:rPr lang="en-US" sz="2400" dirty="0">
                <a:solidFill>
                  <a:srgbClr val="92552C"/>
                </a:solidFill>
                <a:latin typeface="+mj-lt"/>
              </a:rPr>
              <a:t>Cimarron &amp; NW Railway</a:t>
            </a:r>
          </a:p>
          <a:p>
            <a:pPr marL="342900" indent="-342900">
              <a:buBlip>
                <a:blip r:embed="rId5"/>
              </a:buBlip>
            </a:pPr>
            <a:r>
              <a:rPr lang="en-US" sz="2400" dirty="0">
                <a:solidFill>
                  <a:srgbClr val="92552C"/>
                </a:solidFill>
                <a:latin typeface="+mj-lt"/>
              </a:rPr>
              <a:t>Homesteading</a:t>
            </a:r>
          </a:p>
          <a:p>
            <a:pPr marL="342900" indent="-342900">
              <a:buBlip>
                <a:blip r:embed="rId5"/>
              </a:buBlip>
            </a:pPr>
            <a:r>
              <a:rPr lang="en-US" sz="2400" dirty="0">
                <a:solidFill>
                  <a:srgbClr val="92552C"/>
                </a:solidFill>
                <a:latin typeface="+mj-lt"/>
              </a:rPr>
              <a:t>Campfire show</a:t>
            </a:r>
          </a:p>
          <a:p>
            <a:pPr marL="342900" indent="-342900">
              <a:buBlip>
                <a:blip r:embed="rId5"/>
              </a:buBlip>
            </a:pPr>
            <a:r>
              <a:rPr lang="en-US" sz="2400" dirty="0">
                <a:solidFill>
                  <a:srgbClr val="92552C"/>
                </a:solidFill>
                <a:latin typeface="+mj-lt"/>
              </a:rPr>
              <a:t>COPE</a:t>
            </a:r>
          </a:p>
        </p:txBody>
      </p:sp>
      <p:sp>
        <p:nvSpPr>
          <p:cNvPr id="2" name="Speech Bubble: Rectangle 1">
            <a:extLst>
              <a:ext uri="{FF2B5EF4-FFF2-40B4-BE49-F238E27FC236}">
                <a16:creationId xmlns:a16="http://schemas.microsoft.com/office/drawing/2014/main" id="{169EFFD3-49D9-8C71-4444-EC29739A53FE}"/>
              </a:ext>
            </a:extLst>
          </p:cNvPr>
          <p:cNvSpPr/>
          <p:nvPr/>
        </p:nvSpPr>
        <p:spPr>
          <a:xfrm>
            <a:off x="1506609" y="3922124"/>
            <a:ext cx="787941" cy="373733"/>
          </a:xfrm>
          <a:prstGeom prst="wedge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Baldy</a:t>
            </a:r>
          </a:p>
        </p:txBody>
      </p:sp>
    </p:spTree>
    <p:extLst>
      <p:ext uri="{BB962C8B-B14F-4D97-AF65-F5344CB8AC3E}">
        <p14:creationId xmlns:p14="http://schemas.microsoft.com/office/powerpoint/2010/main" val="377111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ew Philmont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2">
      <a:majorFont>
        <a:latin typeface="Avenir Next LT Pro"/>
        <a:ea typeface=""/>
        <a:cs typeface=""/>
      </a:majorFont>
      <a:minorFont>
        <a:latin typeface="Apto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Organic</Template>
  <TotalTime>2600</TotalTime>
  <Words>6769</Words>
  <Application>Microsoft Office PowerPoint</Application>
  <PresentationFormat>On-screen Show (4:3)</PresentationFormat>
  <Paragraphs>559</Paragraphs>
  <Slides>66</Slides>
  <Notes>66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66</vt:i4>
      </vt:variant>
    </vt:vector>
  </HeadingPairs>
  <TitlesOfParts>
    <vt:vector size="77" baseType="lpstr">
      <vt:lpstr>Aptos</vt:lpstr>
      <vt:lpstr>Arial</vt:lpstr>
      <vt:lpstr>Avenir Next LT Pro</vt:lpstr>
      <vt:lpstr>Avenir Next LT Pro Demi</vt:lpstr>
      <vt:lpstr>inherit</vt:lpstr>
      <vt:lpstr>Roboto</vt:lpstr>
      <vt:lpstr>Rockwell Extra Bold</vt:lpstr>
      <vt:lpstr>Rockwell Nova</vt:lpstr>
      <vt:lpstr>Source Sans Pro</vt:lpstr>
      <vt:lpstr>Western Script</vt:lpstr>
      <vt:lpstr>New Philmont Theme</vt:lpstr>
      <vt:lpstr>Philmont Scout Ranch </vt:lpstr>
      <vt:lpstr>Philmont Experiences</vt:lpstr>
      <vt:lpstr>But first, some history</vt:lpstr>
      <vt:lpstr>PowerPoint Presentation</vt:lpstr>
      <vt:lpstr>PowerPoint Presentation</vt:lpstr>
      <vt:lpstr>A Generous Donation</vt:lpstr>
      <vt:lpstr>Philmont Adventures</vt:lpstr>
      <vt:lpstr>7, 9 or 12 day Expeditions</vt:lpstr>
      <vt:lpstr>PowerPoint Presentation</vt:lpstr>
      <vt:lpstr>PowerPoint Presentation</vt:lpstr>
      <vt:lpstr>Crew Composition</vt:lpstr>
      <vt:lpstr>Unit Registration Process</vt:lpstr>
      <vt:lpstr>Trek Match System</vt:lpstr>
      <vt:lpstr>Council Contingents</vt:lpstr>
      <vt:lpstr>Cavalcades</vt:lpstr>
      <vt:lpstr>Backpacking Equipment</vt:lpstr>
      <vt:lpstr>Trail Food</vt:lpstr>
      <vt:lpstr>Expect Weather</vt:lpstr>
      <vt:lpstr>Encounter Wildlife</vt:lpstr>
      <vt:lpstr>Words of Wisdom</vt:lpstr>
      <vt:lpstr>PowerPoint Presentation</vt:lpstr>
      <vt:lpstr>Program features</vt:lpstr>
      <vt:lpstr> Adventure Camp Activities</vt:lpstr>
      <vt:lpstr>Stay and Play Option</vt:lpstr>
      <vt:lpstr>Come Early or Stay After</vt:lpstr>
      <vt:lpstr>Individual Opportunities</vt:lpstr>
      <vt:lpstr>Rayado</vt:lpstr>
      <vt:lpstr>Trail Crew</vt:lpstr>
      <vt:lpstr>Order of the Arrow Trail Crew</vt:lpstr>
      <vt:lpstr>Roving Outdoor Conservation School</vt:lpstr>
      <vt:lpstr>Ranch Hands</vt:lpstr>
      <vt:lpstr>Financial Assistance</vt:lpstr>
      <vt:lpstr>Scholarships</vt:lpstr>
      <vt:lpstr>Philmont Staff Association</vt:lpstr>
      <vt:lpstr>Philmont                programs</vt:lpstr>
      <vt:lpstr>Why Philmont?</vt:lpstr>
      <vt:lpstr>P hilmont T raining C enter</vt:lpstr>
      <vt:lpstr>PTC – Learning and Fun!</vt:lpstr>
      <vt:lpstr>PowerPoint Presentation</vt:lpstr>
      <vt:lpstr>Conferences </vt:lpstr>
      <vt:lpstr>Weekly Schedule</vt:lpstr>
      <vt:lpstr>Bring your whole family!</vt:lpstr>
      <vt:lpstr>Family Adventure Camp</vt:lpstr>
      <vt:lpstr>Options</vt:lpstr>
      <vt:lpstr>Family Camp Activities</vt:lpstr>
      <vt:lpstr>Accommodations</vt:lpstr>
      <vt:lpstr>Housing</vt:lpstr>
      <vt:lpstr>Meals Included!</vt:lpstr>
      <vt:lpstr>PowerPoint Presentation</vt:lpstr>
      <vt:lpstr>PowerPoint Presentation</vt:lpstr>
      <vt:lpstr>Advanced PTC Courses</vt:lpstr>
      <vt:lpstr>NAYLE</vt:lpstr>
      <vt:lpstr>NAYLE</vt:lpstr>
      <vt:lpstr>PowerPoint Presentation</vt:lpstr>
      <vt:lpstr>PTC Two Step Registration </vt:lpstr>
      <vt:lpstr>More Experiences</vt:lpstr>
      <vt:lpstr>Autumn Adventure</vt:lpstr>
      <vt:lpstr>Sportsman Adventures</vt:lpstr>
      <vt:lpstr>Fly fishing invitational</vt:lpstr>
      <vt:lpstr>Winter Adventure</vt:lpstr>
      <vt:lpstr>Seasonal Jobs</vt:lpstr>
      <vt:lpstr>Positions available</vt:lpstr>
      <vt:lpstr>Job basics</vt:lpstr>
      <vt:lpstr>Job perks!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Thomas Baltutis</dc:creator>
  <cp:lastModifiedBy>Amy Hutcherson</cp:lastModifiedBy>
  <cp:revision>80</cp:revision>
  <cp:lastPrinted>2025-04-24T21:39:53Z</cp:lastPrinted>
  <dcterms:created xsi:type="dcterms:W3CDTF">2025-04-17T21:14:39Z</dcterms:created>
  <dcterms:modified xsi:type="dcterms:W3CDTF">2025-08-23T19:52:57Z</dcterms:modified>
</cp:coreProperties>
</file>